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66542" y="947420"/>
            <a:ext cx="505891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37354" y="386588"/>
            <a:ext cx="371729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59283" y="2062987"/>
            <a:ext cx="9273433" cy="1610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567128"/>
            <a:ext cx="24637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689" y="4217923"/>
            <a:ext cx="8456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18: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35" dirty="0">
                <a:latin typeface="Arial"/>
                <a:cs typeface="Arial"/>
              </a:rPr>
              <a:t>CASUALTY</a:t>
            </a:r>
            <a:r>
              <a:rPr sz="3600" b="1" spc="-8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MONITORING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CASUALTY</a:t>
            </a:r>
            <a:r>
              <a:rPr spc="-100" dirty="0"/>
              <a:t> </a:t>
            </a:r>
            <a:r>
              <a:rPr spc="-10" dirty="0"/>
              <a:t>MONITORING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3703" y="2340864"/>
            <a:ext cx="5163311" cy="39593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42678" y="880364"/>
            <a:ext cx="5986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CHECKING</a:t>
            </a:r>
            <a:r>
              <a:rPr sz="3600" b="1" spc="-65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RESPIRATIONS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5170" y="4346724"/>
            <a:ext cx="0" cy="669925"/>
          </a:xfrm>
          <a:custGeom>
            <a:avLst/>
            <a:gdLst/>
            <a:ahLst/>
            <a:cxnLst/>
            <a:rect l="l" t="t" r="r" b="b"/>
            <a:pathLst>
              <a:path h="669925">
                <a:moveTo>
                  <a:pt x="0" y="66952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1232" y="1937003"/>
            <a:ext cx="11228705" cy="3777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4505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LOOK,</a:t>
            </a:r>
            <a:r>
              <a:rPr sz="20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LISTEN,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FEEL</a:t>
            </a:r>
            <a:r>
              <a:rPr sz="20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FOR 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RESPIRATIONS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00">
              <a:latin typeface="Arial"/>
              <a:cs typeface="Arial"/>
            </a:endParaRPr>
          </a:p>
          <a:p>
            <a:pPr marL="12700" marR="5667375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Arial MT"/>
                <a:cs typeface="Arial MT"/>
              </a:rPr>
              <a:t>If </a:t>
            </a:r>
            <a:r>
              <a:rPr sz="2000" dirty="0">
                <a:latin typeface="Arial MT"/>
                <a:cs typeface="Arial MT"/>
              </a:rPr>
              <a:t>a </a:t>
            </a:r>
            <a:r>
              <a:rPr sz="2000" spc="-5" dirty="0">
                <a:latin typeface="Arial MT"/>
                <a:cs typeface="Arial MT"/>
              </a:rPr>
              <a:t>casualty becomes </a:t>
            </a:r>
            <a:r>
              <a:rPr sz="2000" dirty="0">
                <a:latin typeface="Arial MT"/>
                <a:cs typeface="Arial MT"/>
              </a:rPr>
              <a:t>unconscious or </a:t>
            </a:r>
            <a:r>
              <a:rPr sz="2000" spc="-5" dirty="0">
                <a:latin typeface="Arial MT"/>
                <a:cs typeface="Arial MT"/>
              </a:rPr>
              <a:t>their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breathing rate drops </a:t>
            </a:r>
            <a:r>
              <a:rPr sz="2000" dirty="0">
                <a:latin typeface="Arial MT"/>
                <a:cs typeface="Arial MT"/>
              </a:rPr>
              <a:t>below </a:t>
            </a:r>
            <a:r>
              <a:rPr sz="2000" b="1" dirty="0">
                <a:latin typeface="Arial"/>
                <a:cs typeface="Arial"/>
              </a:rPr>
              <a:t>8 </a:t>
            </a:r>
            <a:r>
              <a:rPr sz="2000" b="1" spc="-5" dirty="0">
                <a:latin typeface="Arial"/>
                <a:cs typeface="Arial"/>
              </a:rPr>
              <a:t>respirations </a:t>
            </a:r>
            <a:r>
              <a:rPr sz="2000" b="1" spc="-10" dirty="0">
                <a:latin typeface="Arial"/>
                <a:cs typeface="Arial"/>
              </a:rPr>
              <a:t>within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MINUTE</a:t>
            </a:r>
            <a:r>
              <a:rPr sz="2000" spc="-5" dirty="0">
                <a:latin typeface="Arial MT"/>
                <a:cs typeface="Arial MT"/>
              </a:rPr>
              <a:t>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insert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nasopharyngeal</a:t>
            </a:r>
            <a:r>
              <a:rPr sz="2000" dirty="0">
                <a:latin typeface="Arial MT"/>
                <a:cs typeface="Arial MT"/>
              </a:rPr>
              <a:t> airway</a:t>
            </a:r>
            <a:endParaRPr sz="2000">
              <a:latin typeface="Arial MT"/>
              <a:cs typeface="Arial MT"/>
            </a:endParaRPr>
          </a:p>
          <a:p>
            <a:pPr marL="12700" marR="6033770">
              <a:lnSpc>
                <a:spcPct val="100000"/>
              </a:lnSpc>
              <a:spcBef>
                <a:spcPts val="1005"/>
              </a:spcBef>
            </a:pPr>
            <a:r>
              <a:rPr sz="2000" dirty="0">
                <a:latin typeface="Arial MT"/>
                <a:cs typeface="Arial MT"/>
              </a:rPr>
              <a:t>Assess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tension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pneumothorax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treat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necessary</a:t>
            </a:r>
            <a:endParaRPr sz="2000">
              <a:latin typeface="Arial MT"/>
              <a:cs typeface="Arial MT"/>
            </a:endParaRPr>
          </a:p>
          <a:p>
            <a:pPr marL="469265" marR="5417820">
              <a:lnSpc>
                <a:spcPct val="100000"/>
              </a:lnSpc>
              <a:spcBef>
                <a:spcPts val="1010"/>
              </a:spcBef>
            </a:pPr>
            <a:r>
              <a:rPr sz="2000" spc="-5" dirty="0">
                <a:latin typeface="Arial MT"/>
                <a:cs typeface="Arial MT"/>
              </a:rPr>
              <a:t>Perform </a:t>
            </a:r>
            <a:r>
              <a:rPr sz="2000" dirty="0">
                <a:latin typeface="Arial MT"/>
                <a:cs typeface="Arial MT"/>
              </a:rPr>
              <a:t>needle </a:t>
            </a:r>
            <a:r>
              <a:rPr sz="2000" spc="-5" dirty="0">
                <a:latin typeface="Arial MT"/>
                <a:cs typeface="Arial MT"/>
              </a:rPr>
              <a:t>decompression </a:t>
            </a:r>
            <a:r>
              <a:rPr sz="2000" dirty="0">
                <a:latin typeface="Arial MT"/>
                <a:cs typeface="Arial MT"/>
              </a:rPr>
              <a:t>in </a:t>
            </a:r>
            <a:r>
              <a:rPr sz="2000" spc="-5" dirty="0">
                <a:latin typeface="Arial MT"/>
                <a:cs typeface="Arial MT"/>
              </a:rPr>
              <a:t>the presence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tension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pneumothorax</a:t>
            </a:r>
            <a:endParaRPr sz="2000">
              <a:latin typeface="Arial MT"/>
              <a:cs typeface="Arial MT"/>
            </a:endParaRPr>
          </a:p>
          <a:p>
            <a:pPr marL="12700" marR="5452110">
              <a:lnSpc>
                <a:spcPct val="100000"/>
              </a:lnSpc>
              <a:spcBef>
                <a:spcPts val="985"/>
              </a:spcBef>
            </a:pPr>
            <a:r>
              <a:rPr sz="2000" b="1" spc="-5" dirty="0">
                <a:latin typeface="Arial"/>
                <a:cs typeface="Arial"/>
              </a:rPr>
              <a:t>Reassess </a:t>
            </a:r>
            <a:r>
              <a:rPr sz="2000" spc="-5" dirty="0">
                <a:latin typeface="Arial MT"/>
                <a:cs typeface="Arial MT"/>
              </a:rPr>
              <a:t>to confirm that </a:t>
            </a:r>
            <a:r>
              <a:rPr sz="2000" dirty="0">
                <a:latin typeface="Arial MT"/>
                <a:cs typeface="Arial MT"/>
              </a:rPr>
              <a:t>needle </a:t>
            </a:r>
            <a:r>
              <a:rPr sz="2000" spc="-5" dirty="0">
                <a:latin typeface="Arial MT"/>
                <a:cs typeface="Arial MT"/>
              </a:rPr>
              <a:t>decompression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chest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(NDC)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successful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4904" y="5088826"/>
            <a:ext cx="0" cy="669925"/>
          </a:xfrm>
          <a:custGeom>
            <a:avLst/>
            <a:gdLst/>
            <a:ahLst/>
            <a:cxnLst/>
            <a:rect l="l" t="t" r="r" b="b"/>
            <a:pathLst>
              <a:path h="669925">
                <a:moveTo>
                  <a:pt x="0" y="66952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4904" y="2573775"/>
            <a:ext cx="0" cy="897890"/>
          </a:xfrm>
          <a:custGeom>
            <a:avLst/>
            <a:gdLst/>
            <a:ahLst/>
            <a:cxnLst/>
            <a:rect l="l" t="t" r="r" b="b"/>
            <a:pathLst>
              <a:path h="897889">
                <a:moveTo>
                  <a:pt x="0" y="89746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4904" y="3609466"/>
            <a:ext cx="0" cy="669925"/>
          </a:xfrm>
          <a:custGeom>
            <a:avLst/>
            <a:gdLst/>
            <a:ahLst/>
            <a:cxnLst/>
            <a:rect l="l" t="t" r="r" b="b"/>
            <a:pathLst>
              <a:path h="669925">
                <a:moveTo>
                  <a:pt x="0" y="66952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93596" y="360171"/>
            <a:ext cx="34105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25" dirty="0"/>
              <a:t>CASUALTY</a:t>
            </a:r>
            <a:r>
              <a:rPr sz="2200" spc="-114" dirty="0"/>
              <a:t> </a:t>
            </a:r>
            <a:r>
              <a:rPr sz="2200" spc="-5" dirty="0"/>
              <a:t>MONITORING</a:t>
            </a:r>
            <a:endParaRPr sz="2200"/>
          </a:p>
        </p:txBody>
      </p:sp>
      <p:sp>
        <p:nvSpPr>
          <p:cNvPr id="6" name="object 6"/>
          <p:cNvSpPr txBox="1"/>
          <p:nvPr/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SKILL</a:t>
            </a:r>
            <a:r>
              <a:rPr sz="3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85" dirty="0">
                <a:solidFill>
                  <a:srgbClr val="FFFFFF"/>
                </a:solidFill>
                <a:latin typeface="Arial"/>
                <a:cs typeface="Arial"/>
              </a:rPr>
              <a:t>STATION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4409" y="1781555"/>
            <a:ext cx="4592320" cy="2186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42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Casualty Monitoring Concepts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(Skills)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consciousness</a:t>
            </a:r>
            <a:endParaRPr sz="2000">
              <a:latin typeface="Arial"/>
              <a:cs typeface="Arial"/>
            </a:endParaRPr>
          </a:p>
          <a:p>
            <a:pPr marL="469900" marR="2493010">
              <a:lnSpc>
                <a:spcPct val="141500"/>
              </a:lnSpc>
              <a:spcBef>
                <a:spcPts val="1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Radial pulse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Carotid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pulse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Tibial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pulse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18710" y="244631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18710" y="284878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18710" y="325126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18710" y="365373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CASUALTY</a:t>
            </a:r>
            <a:r>
              <a:rPr spc="-100" dirty="0"/>
              <a:t> </a:t>
            </a:r>
            <a:r>
              <a:rPr spc="-10" dirty="0"/>
              <a:t>MONITORING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50301" y="947420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</a:t>
            </a:r>
            <a:r>
              <a:rPr sz="3600" b="1" dirty="0">
                <a:latin typeface="Arial"/>
                <a:cs typeface="Arial"/>
              </a:rPr>
              <a:t>UMMA</a:t>
            </a:r>
            <a:r>
              <a:rPr sz="3600" b="1" spc="-135" dirty="0">
                <a:latin typeface="Arial"/>
                <a:cs typeface="Arial"/>
              </a:rPr>
              <a:t>R</a:t>
            </a:r>
            <a:r>
              <a:rPr sz="3600" b="1" dirty="0"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33402" y="214831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4314825">
              <a:lnSpc>
                <a:spcPct val="100000"/>
              </a:lnSpc>
              <a:spcBef>
                <a:spcPts val="1035"/>
              </a:spcBef>
            </a:pPr>
            <a:r>
              <a:rPr spc="-20" dirty="0"/>
              <a:t>We</a:t>
            </a:r>
            <a:r>
              <a:rPr spc="-10" dirty="0"/>
              <a:t> </a:t>
            </a:r>
            <a:r>
              <a:rPr spc="-5" dirty="0"/>
              <a:t>discussed</a:t>
            </a:r>
            <a:r>
              <a:rPr spc="-10" dirty="0"/>
              <a:t> </a:t>
            </a:r>
            <a:r>
              <a:rPr spc="-5" dirty="0"/>
              <a:t>assessment using</a:t>
            </a:r>
            <a:r>
              <a:rPr spc="-10" dirty="0"/>
              <a:t> </a:t>
            </a:r>
            <a:r>
              <a:rPr b="1" dirty="0">
                <a:latin typeface="Arial"/>
                <a:cs typeface="Arial"/>
              </a:rPr>
              <a:t>MARCH</a:t>
            </a:r>
            <a:r>
              <a:rPr b="1" spc="-5" dirty="0">
                <a:latin typeface="Arial"/>
                <a:cs typeface="Arial"/>
              </a:rPr>
              <a:t> </a:t>
            </a:r>
            <a:r>
              <a:rPr b="1" spc="-60" dirty="0">
                <a:latin typeface="Arial"/>
                <a:cs typeface="Arial"/>
              </a:rPr>
              <a:t>PAWS</a:t>
            </a:r>
          </a:p>
          <a:p>
            <a:pPr marL="4314825" marR="1067435">
              <a:lnSpc>
                <a:spcPts val="3190"/>
              </a:lnSpc>
              <a:spcBef>
                <a:spcPts val="185"/>
              </a:spcBef>
            </a:pPr>
            <a:r>
              <a:rPr spc="-20" dirty="0"/>
              <a:t>We</a:t>
            </a:r>
            <a:r>
              <a:rPr spc="-10" dirty="0"/>
              <a:t> </a:t>
            </a:r>
            <a:r>
              <a:rPr spc="-5" dirty="0"/>
              <a:t>discussed levels of consciousness </a:t>
            </a:r>
            <a:r>
              <a:rPr spc="-484" dirty="0"/>
              <a:t> </a:t>
            </a:r>
            <a:r>
              <a:rPr spc="-20" dirty="0"/>
              <a:t>We</a:t>
            </a:r>
            <a:r>
              <a:rPr spc="-10" dirty="0"/>
              <a:t> </a:t>
            </a:r>
            <a:r>
              <a:rPr spc="-5" dirty="0"/>
              <a:t>discussed checking for pulse</a:t>
            </a:r>
          </a:p>
          <a:p>
            <a:pPr marL="4314825">
              <a:lnSpc>
                <a:spcPct val="100000"/>
              </a:lnSpc>
              <a:spcBef>
                <a:spcPts val="660"/>
              </a:spcBef>
            </a:pPr>
            <a:r>
              <a:rPr spc="-20" dirty="0"/>
              <a:t>We</a:t>
            </a:r>
            <a:r>
              <a:rPr spc="-10" dirty="0"/>
              <a:t> </a:t>
            </a:r>
            <a:r>
              <a:rPr spc="-5" dirty="0"/>
              <a:t>discussed checking</a:t>
            </a:r>
            <a:r>
              <a:rPr spc="-10" dirty="0"/>
              <a:t> </a:t>
            </a:r>
            <a:r>
              <a:rPr spc="-5" dirty="0"/>
              <a:t>respirations</a:t>
            </a:r>
          </a:p>
        </p:txBody>
      </p:sp>
      <p:sp>
        <p:nvSpPr>
          <p:cNvPr id="6" name="object 6"/>
          <p:cNvSpPr/>
          <p:nvPr/>
        </p:nvSpPr>
        <p:spPr>
          <a:xfrm>
            <a:off x="5533402" y="255495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33402" y="296159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33402" y="336822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6232" y="2438400"/>
            <a:ext cx="2572512" cy="19751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" y="4584191"/>
            <a:ext cx="3020568" cy="220065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3927" y="4590288"/>
            <a:ext cx="3392424" cy="21945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69352" y="3755135"/>
            <a:ext cx="3846576" cy="25633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00446" y="1787652"/>
            <a:ext cx="31165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LOOK,</a:t>
            </a:r>
            <a:r>
              <a:rPr sz="20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LISTEN,</a:t>
            </a:r>
            <a:r>
              <a:rPr sz="20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FEEL </a:t>
            </a:r>
            <a:r>
              <a:rPr sz="2000" b="1" spc="-5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FOR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RESPIRATIONS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CHECK</a:t>
            </a:r>
            <a:r>
              <a:rPr spc="-25" dirty="0"/>
              <a:t> </a:t>
            </a:r>
            <a:r>
              <a:rPr dirty="0"/>
              <a:t>ON</a:t>
            </a:r>
            <a:r>
              <a:rPr spc="-25" dirty="0"/>
              <a:t> </a:t>
            </a:r>
            <a:r>
              <a:rPr spc="-5" dirty="0"/>
              <a:t>LEARNING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0843" y="2887979"/>
            <a:ext cx="55156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0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casualty</a:t>
            </a:r>
            <a:r>
              <a:rPr sz="20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monitored</a:t>
            </a:r>
            <a:r>
              <a:rPr sz="20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0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MARCH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PAWS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sequence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executed?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4934" y="2868447"/>
            <a:ext cx="0" cy="646430"/>
          </a:xfrm>
          <a:custGeom>
            <a:avLst/>
            <a:gdLst/>
            <a:ahLst/>
            <a:cxnLst/>
            <a:rect l="l" t="t" r="r" b="b"/>
            <a:pathLst>
              <a:path h="646429">
                <a:moveTo>
                  <a:pt x="0" y="64633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6125" y="2960923"/>
            <a:ext cx="763974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30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 dirty="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5" name="object 5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2" name="object 12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6" name="object 16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62158" y="5908547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04812" y="5904890"/>
            <a:ext cx="234667" cy="2346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54793" y="5896355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00000"/>
                </a:solidFill>
              </a:rPr>
              <a:t>TERMINAL</a:t>
            </a:r>
            <a:r>
              <a:rPr sz="3600" spc="-11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LEARNING</a:t>
            </a:r>
            <a:r>
              <a:rPr sz="3600" spc="-7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3780944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2</a:t>
            </a:r>
            <a:endParaRPr sz="6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2262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4411" y="1619763"/>
            <a:ext cx="11511280" cy="2098040"/>
            <a:chOff x="384411" y="1619763"/>
            <a:chExt cx="11511280" cy="2098040"/>
          </a:xfrm>
        </p:grpSpPr>
        <p:sp>
          <p:nvSpPr>
            <p:cNvPr id="11" name="object 11"/>
            <p:cNvSpPr/>
            <p:nvPr/>
          </p:nvSpPr>
          <p:spPr>
            <a:xfrm>
              <a:off x="422511" y="2494805"/>
              <a:ext cx="11435080" cy="0"/>
            </a:xfrm>
            <a:custGeom>
              <a:avLst/>
              <a:gdLst/>
              <a:ahLst/>
              <a:cxnLst/>
              <a:rect l="l" t="t" r="r" b="b"/>
              <a:pathLst>
                <a:path w="11435080">
                  <a:moveTo>
                    <a:pt x="0" y="0"/>
                  </a:moveTo>
                  <a:lnTo>
                    <a:pt x="11434526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661" y="2604190"/>
              <a:ext cx="248742" cy="2487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7661" y="3211625"/>
              <a:ext cx="248742" cy="24874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22511" y="1657863"/>
              <a:ext cx="11435080" cy="2021839"/>
            </a:xfrm>
            <a:custGeom>
              <a:avLst/>
              <a:gdLst/>
              <a:ahLst/>
              <a:cxnLst/>
              <a:rect l="l" t="t" r="r" b="b"/>
              <a:pathLst>
                <a:path w="11435080" h="2021839">
                  <a:moveTo>
                    <a:pt x="0" y="84446"/>
                  </a:moveTo>
                  <a:lnTo>
                    <a:pt x="6636" y="51575"/>
                  </a:lnTo>
                  <a:lnTo>
                    <a:pt x="24733" y="24733"/>
                  </a:lnTo>
                  <a:lnTo>
                    <a:pt x="51575" y="6636"/>
                  </a:lnTo>
                  <a:lnTo>
                    <a:pt x="84445" y="0"/>
                  </a:lnTo>
                  <a:lnTo>
                    <a:pt x="11350080" y="0"/>
                  </a:lnTo>
                  <a:lnTo>
                    <a:pt x="11382950" y="6636"/>
                  </a:lnTo>
                  <a:lnTo>
                    <a:pt x="11409792" y="24733"/>
                  </a:lnTo>
                  <a:lnTo>
                    <a:pt x="11427889" y="51575"/>
                  </a:lnTo>
                  <a:lnTo>
                    <a:pt x="11434526" y="84446"/>
                  </a:lnTo>
                  <a:lnTo>
                    <a:pt x="11434526" y="1937325"/>
                  </a:lnTo>
                  <a:lnTo>
                    <a:pt x="11427889" y="1970195"/>
                  </a:lnTo>
                  <a:lnTo>
                    <a:pt x="11409792" y="1997037"/>
                  </a:lnTo>
                  <a:lnTo>
                    <a:pt x="11382950" y="2015134"/>
                  </a:lnTo>
                  <a:lnTo>
                    <a:pt x="11350080" y="2021771"/>
                  </a:lnTo>
                  <a:lnTo>
                    <a:pt x="84445" y="2021771"/>
                  </a:lnTo>
                  <a:lnTo>
                    <a:pt x="51575" y="2015134"/>
                  </a:lnTo>
                  <a:lnTo>
                    <a:pt x="24733" y="1997037"/>
                  </a:lnTo>
                  <a:lnTo>
                    <a:pt x="6636" y="1970195"/>
                  </a:lnTo>
                  <a:lnTo>
                    <a:pt x="0" y="1937325"/>
                  </a:lnTo>
                  <a:lnTo>
                    <a:pt x="0" y="84446"/>
                  </a:lnTo>
                  <a:close/>
                </a:path>
              </a:pathLst>
            </a:custGeom>
            <a:ln w="76200">
              <a:solidFill>
                <a:srgbClr val="67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32008" y="1800859"/>
            <a:ext cx="10948035" cy="166878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97510" marR="55880" indent="-334645">
              <a:lnSpc>
                <a:spcPts val="2090"/>
              </a:lnSpc>
              <a:spcBef>
                <a:spcPts val="225"/>
              </a:spcBef>
            </a:pPr>
            <a:r>
              <a:rPr sz="2700" b="1" spc="-7" baseline="-35493" dirty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sz="2700" b="1" spc="187" baseline="-3549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Given a</a:t>
            </a:r>
            <a:r>
              <a:rPr sz="1800" b="1" spc="-5" dirty="0">
                <a:latin typeface="Arial"/>
                <a:cs typeface="Arial"/>
              </a:rPr>
              <a:t> combat</a:t>
            </a:r>
            <a:r>
              <a:rPr sz="1800" b="1" dirty="0">
                <a:latin typeface="Arial"/>
                <a:cs typeface="Arial"/>
              </a:rPr>
              <a:t> or </a:t>
            </a:r>
            <a:r>
              <a:rPr sz="1800" b="1" spc="-5" dirty="0">
                <a:latin typeface="Arial"/>
                <a:cs typeface="Arial"/>
              </a:rPr>
              <a:t>noncombat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scenario, perform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monitoring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of</a:t>
            </a:r>
            <a:r>
              <a:rPr sz="1800" b="1" dirty="0">
                <a:latin typeface="Arial"/>
                <a:cs typeface="Arial"/>
              </a:rPr>
              <a:t> a</a:t>
            </a:r>
            <a:r>
              <a:rPr sz="1800" b="1" spc="-5" dirty="0">
                <a:latin typeface="Arial"/>
                <a:cs typeface="Arial"/>
              </a:rPr>
              <a:t> trauma casualty </a:t>
            </a:r>
            <a:r>
              <a:rPr sz="1800" b="1" dirty="0">
                <a:latin typeface="Arial"/>
                <a:cs typeface="Arial"/>
              </a:rPr>
              <a:t>during </a:t>
            </a:r>
            <a:r>
              <a:rPr sz="1800" b="1" spc="-20" dirty="0">
                <a:latin typeface="Arial"/>
                <a:cs typeface="Arial"/>
              </a:rPr>
              <a:t>Tactical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Field Care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combat</a:t>
            </a:r>
            <a:r>
              <a:rPr sz="1800" b="1" dirty="0">
                <a:latin typeface="Arial"/>
                <a:cs typeface="Arial"/>
              </a:rPr>
              <a:t> in </a:t>
            </a:r>
            <a:r>
              <a:rPr sz="1800" b="1" spc="-5" dirty="0">
                <a:latin typeface="Arial"/>
                <a:cs typeface="Arial"/>
              </a:rPr>
              <a:t>accordance </a:t>
            </a:r>
            <a:r>
              <a:rPr sz="1800" b="1" dirty="0">
                <a:latin typeface="Arial"/>
                <a:cs typeface="Arial"/>
              </a:rPr>
              <a:t>with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CoTCCC </a:t>
            </a:r>
            <a:r>
              <a:rPr sz="1800" b="1" spc="-5" dirty="0">
                <a:latin typeface="Arial"/>
                <a:cs typeface="Arial"/>
              </a:rPr>
              <a:t>Guidelines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Arial"/>
              <a:cs typeface="Arial"/>
            </a:endParaRPr>
          </a:p>
          <a:p>
            <a:pPr marL="1002665" marR="363855" indent="-330200">
              <a:lnSpc>
                <a:spcPts val="1920"/>
              </a:lnSpc>
              <a:buClr>
                <a:srgbClr val="C00000"/>
              </a:buClr>
              <a:buSzPct val="112500"/>
              <a:buFont typeface="Arial"/>
              <a:buAutoNum type="arabicPlain" startAt="89"/>
              <a:tabLst>
                <a:tab pos="100330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methods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assess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level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consciousness,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pulses,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respiratory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rate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trauma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>
              <a:latin typeface="Arial MT"/>
              <a:cs typeface="Arial MT"/>
            </a:endParaRPr>
          </a:p>
          <a:p>
            <a:pPr marL="1002665" indent="-330835">
              <a:lnSpc>
                <a:spcPct val="100000"/>
              </a:lnSpc>
              <a:spcBef>
                <a:spcPts val="790"/>
              </a:spcBef>
              <a:buClr>
                <a:srgbClr val="C00000"/>
              </a:buClr>
              <a:buSzPct val="112500"/>
              <a:buFont typeface="Arial"/>
              <a:buAutoNum type="arabicPlain" startAt="89"/>
              <a:tabLst>
                <a:tab pos="1003300" algn="l"/>
              </a:tabLst>
            </a:pPr>
            <a:r>
              <a:rPr sz="2400" spc="-7" baseline="3472" dirty="0">
                <a:latin typeface="Arial MT"/>
                <a:cs typeface="Arial MT"/>
              </a:rPr>
              <a:t>Demonstrate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assessment</a:t>
            </a:r>
            <a:r>
              <a:rPr sz="2400" spc="22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of</a:t>
            </a:r>
            <a:r>
              <a:rPr sz="2400" spc="30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radial/carotid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pulse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and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respirations</a:t>
            </a:r>
            <a:r>
              <a:rPr sz="2400" spc="22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in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baseline="3472" dirty="0">
                <a:latin typeface="Arial MT"/>
                <a:cs typeface="Arial MT"/>
              </a:rPr>
              <a:t>a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trauma</a:t>
            </a:r>
            <a:r>
              <a:rPr sz="2400" spc="15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casualty</a:t>
            </a:r>
            <a:r>
              <a:rPr sz="2400" spc="15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in</a:t>
            </a:r>
            <a:r>
              <a:rPr sz="2400" spc="-37" baseline="3472" dirty="0">
                <a:latin typeface="Arial MT"/>
                <a:cs typeface="Arial MT"/>
              </a:rPr>
              <a:t> Tactical</a:t>
            </a:r>
            <a:r>
              <a:rPr sz="2400" spc="15" baseline="3472" dirty="0">
                <a:latin typeface="Arial MT"/>
                <a:cs typeface="Arial MT"/>
              </a:rPr>
              <a:t> </a:t>
            </a:r>
            <a:r>
              <a:rPr sz="2400" spc="-15" baseline="3472" dirty="0">
                <a:latin typeface="Arial MT"/>
                <a:cs typeface="Arial MT"/>
              </a:rPr>
              <a:t>Field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Care</a:t>
            </a:r>
            <a:endParaRPr sz="2400" baseline="3472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28A742-6556-3316-A604-DEC6068E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06"/>
            <a:ext cx="12192000" cy="68501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2F2F2"/>
                </a:solidFill>
              </a:rPr>
              <a:t>Three</a:t>
            </a:r>
            <a:r>
              <a:rPr sz="5400" spc="-35" dirty="0">
                <a:solidFill>
                  <a:srgbClr val="F2F2F2"/>
                </a:solidFill>
              </a:rPr>
              <a:t> </a:t>
            </a:r>
            <a:r>
              <a:rPr sz="5400" spc="-5" dirty="0">
                <a:solidFill>
                  <a:srgbClr val="FFFFFF"/>
                </a:solidFill>
              </a:rPr>
              <a:t>PHASES</a:t>
            </a:r>
            <a:r>
              <a:rPr sz="5400" spc="-3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/>
          <p:nvPr/>
        </p:nvSpPr>
        <p:spPr>
          <a:xfrm>
            <a:off x="4290311" y="2800607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7"/>
                </a:lnTo>
                <a:lnTo>
                  <a:pt x="132052" y="496841"/>
                </a:lnTo>
                <a:lnTo>
                  <a:pt x="173588" y="516563"/>
                </a:lnTo>
                <a:lnTo>
                  <a:pt x="218695" y="528948"/>
                </a:lnTo>
                <a:lnTo>
                  <a:pt x="266621" y="533243"/>
                </a:lnTo>
                <a:lnTo>
                  <a:pt x="314546" y="528948"/>
                </a:lnTo>
                <a:lnTo>
                  <a:pt x="359654" y="516563"/>
                </a:lnTo>
                <a:lnTo>
                  <a:pt x="401190" y="496841"/>
                </a:lnTo>
                <a:lnTo>
                  <a:pt x="438402" y="470537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12" y="2829051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2293" y="4386579"/>
            <a:ext cx="2259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Basic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plan: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6395" y="4680187"/>
            <a:ext cx="114300" cy="34480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6395" y="5395237"/>
            <a:ext cx="114300" cy="38036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02293" y="4627372"/>
            <a:ext cx="2910840" cy="12477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17780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 tactical situational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82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Triage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required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ts val="191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Conduct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MARCH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PAWS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4824" y="2710576"/>
            <a:ext cx="3225165" cy="3270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0" indent="-514984">
              <a:lnSpc>
                <a:spcPts val="3500"/>
              </a:lnSpc>
              <a:spcBef>
                <a:spcPts val="95"/>
              </a:spcBef>
              <a:tabLst>
                <a:tab pos="514350" algn="l"/>
              </a:tabLst>
            </a:pPr>
            <a:r>
              <a:rPr sz="4200" b="1" baseline="-9920" dirty="0">
                <a:solidFill>
                  <a:srgbClr val="FFFFFF"/>
                </a:solidFill>
                <a:latin typeface="Arial"/>
                <a:cs typeface="Arial"/>
              </a:rPr>
              <a:t>1	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822325" marR="586105" indent="222885">
              <a:lnSpc>
                <a:spcPts val="18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RETURN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  <a:p>
            <a:pPr marL="514350">
              <a:lnSpc>
                <a:spcPct val="100000"/>
              </a:lnSpc>
              <a:spcBef>
                <a:spcPts val="147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Quick</a:t>
            </a:r>
            <a:r>
              <a:rPr sz="16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decision-making: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8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scene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  <a:p>
            <a:pPr marL="800100" marR="315595" indent="-2857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Identify and control life-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threatening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bleeding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7421" y="2746564"/>
            <a:ext cx="3113405" cy="1513205"/>
            <a:chOff x="477421" y="2746564"/>
            <a:chExt cx="3113405" cy="1513205"/>
          </a:xfrm>
        </p:grpSpPr>
        <p:sp>
          <p:nvSpPr>
            <p:cNvPr id="14" name="object 14"/>
            <p:cNvSpPr/>
            <p:nvPr/>
          </p:nvSpPr>
          <p:spPr>
            <a:xfrm>
              <a:off x="477421" y="2746564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621" y="0"/>
                  </a:moveTo>
                  <a:lnTo>
                    <a:pt x="218695" y="4295"/>
                  </a:lnTo>
                  <a:lnTo>
                    <a:pt x="173588" y="16680"/>
                  </a:lnTo>
                  <a:lnTo>
                    <a:pt x="132052" y="36401"/>
                  </a:lnTo>
                  <a:lnTo>
                    <a:pt x="94840" y="62705"/>
                  </a:lnTo>
                  <a:lnTo>
                    <a:pt x="62706" y="94840"/>
                  </a:lnTo>
                  <a:lnTo>
                    <a:pt x="36401" y="132052"/>
                  </a:lnTo>
                  <a:lnTo>
                    <a:pt x="16680" y="173588"/>
                  </a:lnTo>
                  <a:lnTo>
                    <a:pt x="4295" y="218695"/>
                  </a:lnTo>
                  <a:lnTo>
                    <a:pt x="0" y="266621"/>
                  </a:lnTo>
                  <a:lnTo>
                    <a:pt x="4295" y="314546"/>
                  </a:lnTo>
                  <a:lnTo>
                    <a:pt x="16680" y="359654"/>
                  </a:lnTo>
                  <a:lnTo>
                    <a:pt x="36401" y="401190"/>
                  </a:lnTo>
                  <a:lnTo>
                    <a:pt x="62706" y="438402"/>
                  </a:lnTo>
                  <a:lnTo>
                    <a:pt x="94840" y="470536"/>
                  </a:lnTo>
                  <a:lnTo>
                    <a:pt x="132052" y="496841"/>
                  </a:lnTo>
                  <a:lnTo>
                    <a:pt x="173588" y="516562"/>
                  </a:lnTo>
                  <a:lnTo>
                    <a:pt x="218695" y="528946"/>
                  </a:lnTo>
                  <a:lnTo>
                    <a:pt x="266621" y="533242"/>
                  </a:lnTo>
                  <a:lnTo>
                    <a:pt x="314547" y="528946"/>
                  </a:lnTo>
                  <a:lnTo>
                    <a:pt x="359654" y="516562"/>
                  </a:lnTo>
                  <a:lnTo>
                    <a:pt x="401190" y="496841"/>
                  </a:lnTo>
                  <a:lnTo>
                    <a:pt x="438402" y="470536"/>
                  </a:lnTo>
                  <a:lnTo>
                    <a:pt x="470537" y="438402"/>
                  </a:lnTo>
                  <a:lnTo>
                    <a:pt x="496841" y="401190"/>
                  </a:lnTo>
                  <a:lnTo>
                    <a:pt x="516562" y="359654"/>
                  </a:lnTo>
                  <a:lnTo>
                    <a:pt x="528947" y="314546"/>
                  </a:lnTo>
                  <a:lnTo>
                    <a:pt x="533243" y="266621"/>
                  </a:lnTo>
                  <a:lnTo>
                    <a:pt x="528947" y="218695"/>
                  </a:lnTo>
                  <a:lnTo>
                    <a:pt x="516562" y="173588"/>
                  </a:lnTo>
                  <a:lnTo>
                    <a:pt x="496841" y="132052"/>
                  </a:lnTo>
                  <a:lnTo>
                    <a:pt x="470537" y="94840"/>
                  </a:lnTo>
                  <a:lnTo>
                    <a:pt x="438402" y="62705"/>
                  </a:lnTo>
                  <a:lnTo>
                    <a:pt x="401190" y="36401"/>
                  </a:lnTo>
                  <a:lnTo>
                    <a:pt x="359654" y="16680"/>
                  </a:lnTo>
                  <a:lnTo>
                    <a:pt x="314547" y="4295"/>
                  </a:lnTo>
                  <a:lnTo>
                    <a:pt x="266621" y="0"/>
                  </a:lnTo>
                  <a:close/>
                </a:path>
              </a:pathLst>
            </a:custGeom>
            <a:solidFill>
              <a:srgbClr val="687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3897" y="3678939"/>
              <a:ext cx="2436495" cy="581025"/>
            </a:xfrm>
            <a:custGeom>
              <a:avLst/>
              <a:gdLst/>
              <a:ahLst/>
              <a:cxnLst/>
              <a:rect l="l" t="t" r="r" b="b"/>
              <a:pathLst>
                <a:path w="2436495" h="581025">
                  <a:moveTo>
                    <a:pt x="2147734" y="0"/>
                  </a:moveTo>
                  <a:lnTo>
                    <a:pt x="288754" y="0"/>
                  </a:lnTo>
                  <a:lnTo>
                    <a:pt x="241917" y="3779"/>
                  </a:lnTo>
                  <a:lnTo>
                    <a:pt x="197485" y="14721"/>
                  </a:lnTo>
                  <a:lnTo>
                    <a:pt x="156055" y="32230"/>
                  </a:lnTo>
                  <a:lnTo>
                    <a:pt x="118220" y="55713"/>
                  </a:lnTo>
                  <a:lnTo>
                    <a:pt x="84574" y="84574"/>
                  </a:lnTo>
                  <a:lnTo>
                    <a:pt x="55713" y="118220"/>
                  </a:lnTo>
                  <a:lnTo>
                    <a:pt x="32230" y="156056"/>
                  </a:lnTo>
                  <a:lnTo>
                    <a:pt x="14720" y="197486"/>
                  </a:lnTo>
                  <a:lnTo>
                    <a:pt x="3779" y="241918"/>
                  </a:lnTo>
                  <a:lnTo>
                    <a:pt x="0" y="288756"/>
                  </a:lnTo>
                  <a:lnTo>
                    <a:pt x="0" y="291948"/>
                  </a:lnTo>
                  <a:lnTo>
                    <a:pt x="3779" y="338786"/>
                  </a:lnTo>
                  <a:lnTo>
                    <a:pt x="14720" y="383217"/>
                  </a:lnTo>
                  <a:lnTo>
                    <a:pt x="32230" y="424648"/>
                  </a:lnTo>
                  <a:lnTo>
                    <a:pt x="55713" y="462483"/>
                  </a:lnTo>
                  <a:lnTo>
                    <a:pt x="84574" y="496129"/>
                  </a:lnTo>
                  <a:lnTo>
                    <a:pt x="118220" y="524990"/>
                  </a:lnTo>
                  <a:lnTo>
                    <a:pt x="156055" y="548473"/>
                  </a:lnTo>
                  <a:lnTo>
                    <a:pt x="197485" y="565982"/>
                  </a:lnTo>
                  <a:lnTo>
                    <a:pt x="241917" y="576924"/>
                  </a:lnTo>
                  <a:lnTo>
                    <a:pt x="288754" y="580703"/>
                  </a:lnTo>
                  <a:lnTo>
                    <a:pt x="2147734" y="580703"/>
                  </a:lnTo>
                  <a:lnTo>
                    <a:pt x="2194572" y="576924"/>
                  </a:lnTo>
                  <a:lnTo>
                    <a:pt x="2239003" y="565982"/>
                  </a:lnTo>
                  <a:lnTo>
                    <a:pt x="2280434" y="548473"/>
                  </a:lnTo>
                  <a:lnTo>
                    <a:pt x="2318269" y="524990"/>
                  </a:lnTo>
                  <a:lnTo>
                    <a:pt x="2351915" y="496129"/>
                  </a:lnTo>
                  <a:lnTo>
                    <a:pt x="2380776" y="462483"/>
                  </a:lnTo>
                  <a:lnTo>
                    <a:pt x="2404259" y="424648"/>
                  </a:lnTo>
                  <a:lnTo>
                    <a:pt x="2421768" y="383217"/>
                  </a:lnTo>
                  <a:lnTo>
                    <a:pt x="2432710" y="338786"/>
                  </a:lnTo>
                  <a:lnTo>
                    <a:pt x="2436489" y="291948"/>
                  </a:lnTo>
                  <a:lnTo>
                    <a:pt x="2436489" y="288756"/>
                  </a:lnTo>
                  <a:lnTo>
                    <a:pt x="2432710" y="241918"/>
                  </a:lnTo>
                  <a:lnTo>
                    <a:pt x="2421768" y="197486"/>
                  </a:lnTo>
                  <a:lnTo>
                    <a:pt x="2404259" y="156056"/>
                  </a:lnTo>
                  <a:lnTo>
                    <a:pt x="2380776" y="118220"/>
                  </a:lnTo>
                  <a:lnTo>
                    <a:pt x="2351915" y="84574"/>
                  </a:lnTo>
                  <a:lnTo>
                    <a:pt x="2318269" y="55713"/>
                  </a:lnTo>
                  <a:lnTo>
                    <a:pt x="2280434" y="32230"/>
                  </a:lnTo>
                  <a:lnTo>
                    <a:pt x="2239003" y="14721"/>
                  </a:lnTo>
                  <a:lnTo>
                    <a:pt x="2194572" y="3779"/>
                  </a:lnTo>
                  <a:lnTo>
                    <a:pt x="2147734" y="0"/>
                  </a:lnTo>
                  <a:close/>
                </a:path>
              </a:pathLst>
            </a:custGeom>
            <a:solidFill>
              <a:srgbClr val="D63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907979" y="2680716"/>
            <a:ext cx="2463800" cy="14725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468630" marR="410845" indent="183515">
              <a:lnSpc>
                <a:spcPts val="18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10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NCEA</a:t>
            </a: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23389" y="2780708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090791" y="2710576"/>
            <a:ext cx="3498215" cy="37731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57200" marR="405765" indent="-457834">
              <a:lnSpc>
                <a:spcPct val="90000"/>
              </a:lnSpc>
              <a:spcBef>
                <a:spcPts val="80"/>
              </a:spcBef>
              <a:tabLst>
                <a:tab pos="457200" algn="l"/>
              </a:tabLst>
            </a:pPr>
            <a:r>
              <a:rPr sz="4200" b="1" baseline="-14880" dirty="0">
                <a:solidFill>
                  <a:srgbClr val="FFFFFF"/>
                </a:solidFill>
                <a:latin typeface="Arial"/>
                <a:cs typeface="Arial"/>
              </a:rPr>
              <a:t>3	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</a:t>
            </a:r>
            <a:endParaRPr sz="3200">
              <a:latin typeface="Arial"/>
              <a:cs typeface="Arial"/>
            </a:endParaRPr>
          </a:p>
          <a:p>
            <a:pPr marL="457200" marR="84455">
              <a:lnSpc>
                <a:spcPts val="1900"/>
              </a:lnSpc>
              <a:spcBef>
                <a:spcPts val="12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 deliberate assessment and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treatment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unrecognized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ts val="183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life-threatening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5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Pre-evacuation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procedures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0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Continuation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 documentation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Arial MT"/>
              <a:cs typeface="Arial MT"/>
            </a:endParaRPr>
          </a:p>
          <a:p>
            <a:pPr marL="457200" marR="70485">
              <a:lnSpc>
                <a:spcPts val="19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 This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TCCC training!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6316" y="2746564"/>
            <a:ext cx="3923029" cy="3726815"/>
            <a:chOff x="286316" y="2746564"/>
            <a:chExt cx="3923029" cy="3726815"/>
          </a:xfrm>
        </p:grpSpPr>
        <p:sp>
          <p:nvSpPr>
            <p:cNvPr id="21" name="object 21"/>
            <p:cNvSpPr/>
            <p:nvPr/>
          </p:nvSpPr>
          <p:spPr>
            <a:xfrm>
              <a:off x="1224233" y="4812948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24233" y="5139945"/>
              <a:ext cx="0" cy="502284"/>
            </a:xfrm>
            <a:custGeom>
              <a:avLst/>
              <a:gdLst/>
              <a:ahLst/>
              <a:cxnLst/>
              <a:rect l="l" t="t" r="r" b="b"/>
              <a:pathLst>
                <a:path h="502285">
                  <a:moveTo>
                    <a:pt x="0" y="50223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24233" y="5774973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6316" y="2746564"/>
              <a:ext cx="3923029" cy="3726815"/>
            </a:xfrm>
            <a:custGeom>
              <a:avLst/>
              <a:gdLst/>
              <a:ahLst/>
              <a:cxnLst/>
              <a:rect l="l" t="t" r="r" b="b"/>
              <a:pathLst>
                <a:path w="3923029" h="3726815">
                  <a:moveTo>
                    <a:pt x="3922597" y="0"/>
                  </a:moveTo>
                  <a:lnTo>
                    <a:pt x="0" y="0"/>
                  </a:lnTo>
                  <a:lnTo>
                    <a:pt x="0" y="3726737"/>
                  </a:lnTo>
                  <a:lnTo>
                    <a:pt x="3922597" y="3726737"/>
                  </a:lnTo>
                  <a:lnTo>
                    <a:pt x="3922597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443973" y="6571995"/>
            <a:ext cx="1841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#TCCC-CLS-PPT-14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25084" y="655269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73544" y="513397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7829852" y="2773457"/>
            <a:ext cx="4362450" cy="3726815"/>
            <a:chOff x="7829852" y="2773457"/>
            <a:chExt cx="4362450" cy="3726815"/>
          </a:xfrm>
        </p:grpSpPr>
        <p:sp>
          <p:nvSpPr>
            <p:cNvPr id="29" name="object 29"/>
            <p:cNvSpPr/>
            <p:nvPr/>
          </p:nvSpPr>
          <p:spPr>
            <a:xfrm>
              <a:off x="8615931" y="5041751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5931" y="5393198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29852" y="2773457"/>
              <a:ext cx="4362450" cy="3726815"/>
            </a:xfrm>
            <a:custGeom>
              <a:avLst/>
              <a:gdLst/>
              <a:ahLst/>
              <a:cxnLst/>
              <a:rect l="l" t="t" r="r" b="b"/>
              <a:pathLst>
                <a:path w="4362450" h="3726815">
                  <a:moveTo>
                    <a:pt x="0" y="0"/>
                  </a:moveTo>
                  <a:lnTo>
                    <a:pt x="4362147" y="0"/>
                  </a:lnTo>
                  <a:lnTo>
                    <a:pt x="4362147" y="3726737"/>
                  </a:lnTo>
                  <a:lnTo>
                    <a:pt x="0" y="3726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08224" y="6433820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21045" y="5917629"/>
            <a:ext cx="549910" cy="473709"/>
          </a:xfrm>
          <a:custGeom>
            <a:avLst/>
            <a:gdLst/>
            <a:ahLst/>
            <a:cxnLst/>
            <a:rect l="l" t="t" r="r" b="b"/>
            <a:pathLst>
              <a:path w="549910" h="473710">
                <a:moveTo>
                  <a:pt x="274740" y="0"/>
                </a:moveTo>
                <a:lnTo>
                  <a:pt x="0" y="473689"/>
                </a:lnTo>
                <a:lnTo>
                  <a:pt x="549480" y="473689"/>
                </a:lnTo>
                <a:lnTo>
                  <a:pt x="274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78897" y="756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37990" y="386588"/>
            <a:ext cx="37166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CASUALTY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MONITORING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6583" y="947420"/>
            <a:ext cx="8018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ASSESSMENT</a:t>
            </a:r>
            <a:r>
              <a:rPr sz="3600" spc="-2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USING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MARCH</a:t>
            </a:r>
            <a:r>
              <a:rPr sz="3600" spc="-20" dirty="0">
                <a:solidFill>
                  <a:srgbClr val="C00000"/>
                </a:solidFill>
              </a:rPr>
              <a:t> </a:t>
            </a:r>
            <a:r>
              <a:rPr sz="3600" spc="-120" dirty="0">
                <a:solidFill>
                  <a:srgbClr val="C00000"/>
                </a:solidFill>
              </a:rPr>
              <a:t>PAWS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2847367" y="2693729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89">
                <a:moveTo>
                  <a:pt x="360000" y="0"/>
                </a:moveTo>
                <a:lnTo>
                  <a:pt x="311150" y="3286"/>
                </a:lnTo>
                <a:lnTo>
                  <a:pt x="264297" y="12859"/>
                </a:lnTo>
                <a:lnTo>
                  <a:pt x="219871" y="28290"/>
                </a:lnTo>
                <a:lnTo>
                  <a:pt x="178301" y="49150"/>
                </a:lnTo>
                <a:lnTo>
                  <a:pt x="140014" y="75010"/>
                </a:lnTo>
                <a:lnTo>
                  <a:pt x="105441" y="105441"/>
                </a:lnTo>
                <a:lnTo>
                  <a:pt x="75010" y="140015"/>
                </a:lnTo>
                <a:lnTo>
                  <a:pt x="49150" y="178301"/>
                </a:lnTo>
                <a:lnTo>
                  <a:pt x="28290" y="219872"/>
                </a:lnTo>
                <a:lnTo>
                  <a:pt x="12859" y="264298"/>
                </a:lnTo>
                <a:lnTo>
                  <a:pt x="3286" y="311150"/>
                </a:lnTo>
                <a:lnTo>
                  <a:pt x="0" y="360000"/>
                </a:lnTo>
                <a:lnTo>
                  <a:pt x="3286" y="408850"/>
                </a:lnTo>
                <a:lnTo>
                  <a:pt x="12859" y="455702"/>
                </a:lnTo>
                <a:lnTo>
                  <a:pt x="28290" y="500128"/>
                </a:lnTo>
                <a:lnTo>
                  <a:pt x="49150" y="541699"/>
                </a:lnTo>
                <a:lnTo>
                  <a:pt x="75010" y="579985"/>
                </a:lnTo>
                <a:lnTo>
                  <a:pt x="105441" y="614558"/>
                </a:lnTo>
                <a:lnTo>
                  <a:pt x="140014" y="644989"/>
                </a:lnTo>
                <a:lnTo>
                  <a:pt x="178301" y="670849"/>
                </a:lnTo>
                <a:lnTo>
                  <a:pt x="219871" y="691709"/>
                </a:lnTo>
                <a:lnTo>
                  <a:pt x="264297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408850" y="716713"/>
                </a:lnTo>
                <a:lnTo>
                  <a:pt x="455702" y="707140"/>
                </a:lnTo>
                <a:lnTo>
                  <a:pt x="500128" y="691709"/>
                </a:lnTo>
                <a:lnTo>
                  <a:pt x="541699" y="670849"/>
                </a:lnTo>
                <a:lnTo>
                  <a:pt x="579985" y="644989"/>
                </a:lnTo>
                <a:lnTo>
                  <a:pt x="614558" y="614558"/>
                </a:lnTo>
                <a:lnTo>
                  <a:pt x="644989" y="579985"/>
                </a:lnTo>
                <a:lnTo>
                  <a:pt x="670849" y="541699"/>
                </a:lnTo>
                <a:lnTo>
                  <a:pt x="691709" y="500128"/>
                </a:lnTo>
                <a:lnTo>
                  <a:pt x="707140" y="455702"/>
                </a:lnTo>
                <a:lnTo>
                  <a:pt x="716713" y="408850"/>
                </a:lnTo>
                <a:lnTo>
                  <a:pt x="719999" y="360000"/>
                </a:lnTo>
                <a:lnTo>
                  <a:pt x="716713" y="311150"/>
                </a:lnTo>
                <a:lnTo>
                  <a:pt x="707140" y="264298"/>
                </a:lnTo>
                <a:lnTo>
                  <a:pt x="691709" y="219872"/>
                </a:lnTo>
                <a:lnTo>
                  <a:pt x="670849" y="178301"/>
                </a:lnTo>
                <a:lnTo>
                  <a:pt x="644989" y="140015"/>
                </a:lnTo>
                <a:lnTo>
                  <a:pt x="614558" y="105441"/>
                </a:lnTo>
                <a:lnTo>
                  <a:pt x="579985" y="75010"/>
                </a:lnTo>
                <a:lnTo>
                  <a:pt x="541699" y="49150"/>
                </a:lnTo>
                <a:lnTo>
                  <a:pt x="500128" y="28290"/>
                </a:lnTo>
                <a:lnTo>
                  <a:pt x="455702" y="12859"/>
                </a:lnTo>
                <a:lnTo>
                  <a:pt x="408850" y="3286"/>
                </a:lnTo>
                <a:lnTo>
                  <a:pt x="360000" y="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94646" y="1832228"/>
            <a:ext cx="2718435" cy="296291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305435">
              <a:lnSpc>
                <a:spcPct val="100000"/>
              </a:lnSpc>
              <a:spcBef>
                <a:spcPts val="1995"/>
              </a:spcBef>
            </a:pPr>
            <a:r>
              <a:rPr sz="2800" b="1" dirty="0">
                <a:latin typeface="Arial"/>
                <a:cs typeface="Arial"/>
              </a:rPr>
              <a:t>Re-bleeding</a:t>
            </a:r>
            <a:endParaRPr sz="2800">
              <a:latin typeface="Arial"/>
              <a:cs typeface="Arial"/>
            </a:endParaRPr>
          </a:p>
          <a:p>
            <a:pPr marL="220345">
              <a:lnSpc>
                <a:spcPct val="100000"/>
              </a:lnSpc>
              <a:spcBef>
                <a:spcPts val="2170"/>
              </a:spcBef>
              <a:tabLst>
                <a:tab pos="840740" algn="l"/>
              </a:tabLst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M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3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  <a:p>
            <a:pPr marL="768350" marR="760730" algn="ctr">
              <a:lnSpc>
                <a:spcPts val="2110"/>
              </a:lnSpc>
              <a:spcBef>
                <a:spcPts val="2710"/>
              </a:spcBef>
            </a:pPr>
            <a:r>
              <a:rPr sz="1800" b="1" spc="-5" dirty="0">
                <a:latin typeface="Arial"/>
                <a:cs typeface="Arial"/>
              </a:rPr>
              <a:t>MASSIVE </a:t>
            </a:r>
            <a:r>
              <a:rPr sz="1800" b="1" dirty="0">
                <a:latin typeface="Arial"/>
                <a:cs typeface="Arial"/>
              </a:rPr>
              <a:t> BL</a:t>
            </a:r>
            <a:r>
              <a:rPr sz="1800" b="1" spc="-5" dirty="0">
                <a:latin typeface="Arial"/>
                <a:cs typeface="Arial"/>
              </a:rPr>
              <a:t>EE</a:t>
            </a:r>
            <a:r>
              <a:rPr sz="1800" b="1" dirty="0">
                <a:latin typeface="Arial"/>
                <a:cs typeface="Arial"/>
              </a:rPr>
              <a:t>DING</a:t>
            </a:r>
            <a:endParaRPr sz="1800">
              <a:latin typeface="Arial"/>
              <a:cs typeface="Arial"/>
            </a:endParaRPr>
          </a:p>
          <a:p>
            <a:pPr marL="12700" marR="5080" algn="ctr">
              <a:lnSpc>
                <a:spcPts val="1989"/>
              </a:lnSpc>
              <a:spcBef>
                <a:spcPts val="990"/>
              </a:spcBef>
            </a:pPr>
            <a:r>
              <a:rPr sz="1800" b="1" spc="-5" dirty="0">
                <a:latin typeface="Arial"/>
                <a:cs typeface="Arial"/>
              </a:rPr>
              <a:t>Check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re-bleeding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on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any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previous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treatments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48541" y="4242307"/>
            <a:ext cx="3123565" cy="55308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305"/>
              </a:spcBef>
            </a:pPr>
            <a:r>
              <a:rPr sz="1800" b="1" spc="-5" dirty="0">
                <a:latin typeface="Arial"/>
                <a:cs typeface="Arial"/>
              </a:rPr>
              <a:t>Ensure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airway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remains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open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 unobstructed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26576" y="267406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00" y="0"/>
                </a:moveTo>
                <a:lnTo>
                  <a:pt x="311150" y="3286"/>
                </a:lnTo>
                <a:lnTo>
                  <a:pt x="264298" y="12859"/>
                </a:lnTo>
                <a:lnTo>
                  <a:pt x="219872" y="28290"/>
                </a:lnTo>
                <a:lnTo>
                  <a:pt x="178301" y="49150"/>
                </a:lnTo>
                <a:lnTo>
                  <a:pt x="140015" y="75010"/>
                </a:lnTo>
                <a:lnTo>
                  <a:pt x="105441" y="105441"/>
                </a:lnTo>
                <a:lnTo>
                  <a:pt x="75010" y="140015"/>
                </a:lnTo>
                <a:lnTo>
                  <a:pt x="49150" y="178301"/>
                </a:lnTo>
                <a:lnTo>
                  <a:pt x="28290" y="219872"/>
                </a:lnTo>
                <a:lnTo>
                  <a:pt x="12859" y="264298"/>
                </a:lnTo>
                <a:lnTo>
                  <a:pt x="3286" y="311150"/>
                </a:lnTo>
                <a:lnTo>
                  <a:pt x="0" y="360000"/>
                </a:lnTo>
                <a:lnTo>
                  <a:pt x="3286" y="408850"/>
                </a:lnTo>
                <a:lnTo>
                  <a:pt x="12859" y="455702"/>
                </a:lnTo>
                <a:lnTo>
                  <a:pt x="28290" y="500128"/>
                </a:lnTo>
                <a:lnTo>
                  <a:pt x="49150" y="541699"/>
                </a:lnTo>
                <a:lnTo>
                  <a:pt x="75010" y="579985"/>
                </a:lnTo>
                <a:lnTo>
                  <a:pt x="105441" y="614558"/>
                </a:lnTo>
                <a:lnTo>
                  <a:pt x="140015" y="644989"/>
                </a:lnTo>
                <a:lnTo>
                  <a:pt x="178301" y="670849"/>
                </a:lnTo>
                <a:lnTo>
                  <a:pt x="219872" y="691709"/>
                </a:lnTo>
                <a:lnTo>
                  <a:pt x="264298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408850" y="716713"/>
                </a:lnTo>
                <a:lnTo>
                  <a:pt x="455702" y="707140"/>
                </a:lnTo>
                <a:lnTo>
                  <a:pt x="500128" y="691709"/>
                </a:lnTo>
                <a:lnTo>
                  <a:pt x="541699" y="670849"/>
                </a:lnTo>
                <a:lnTo>
                  <a:pt x="579985" y="644989"/>
                </a:lnTo>
                <a:lnTo>
                  <a:pt x="614558" y="614558"/>
                </a:lnTo>
                <a:lnTo>
                  <a:pt x="644989" y="579985"/>
                </a:lnTo>
                <a:lnTo>
                  <a:pt x="670849" y="541699"/>
                </a:lnTo>
                <a:lnTo>
                  <a:pt x="691709" y="500128"/>
                </a:lnTo>
                <a:lnTo>
                  <a:pt x="707140" y="455702"/>
                </a:lnTo>
                <a:lnTo>
                  <a:pt x="716713" y="408850"/>
                </a:lnTo>
                <a:lnTo>
                  <a:pt x="719999" y="360000"/>
                </a:lnTo>
                <a:lnTo>
                  <a:pt x="716713" y="311150"/>
                </a:lnTo>
                <a:lnTo>
                  <a:pt x="707140" y="264298"/>
                </a:lnTo>
                <a:lnTo>
                  <a:pt x="691709" y="219872"/>
                </a:lnTo>
                <a:lnTo>
                  <a:pt x="670849" y="178301"/>
                </a:lnTo>
                <a:lnTo>
                  <a:pt x="644989" y="140015"/>
                </a:lnTo>
                <a:lnTo>
                  <a:pt x="614558" y="105441"/>
                </a:lnTo>
                <a:lnTo>
                  <a:pt x="579985" y="75010"/>
                </a:lnTo>
                <a:lnTo>
                  <a:pt x="541699" y="49150"/>
                </a:lnTo>
                <a:lnTo>
                  <a:pt x="500128" y="28290"/>
                </a:lnTo>
                <a:lnTo>
                  <a:pt x="455702" y="12859"/>
                </a:lnTo>
                <a:lnTo>
                  <a:pt x="408850" y="3286"/>
                </a:lnTo>
                <a:lnTo>
                  <a:pt x="360000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51190" y="1850897"/>
            <a:ext cx="2506345" cy="2042160"/>
          </a:xfrm>
          <a:prstGeom prst="rect">
            <a:avLst/>
          </a:prstGeom>
        </p:spPr>
        <p:txBody>
          <a:bodyPr vert="horz" wrap="square" lIns="0" tIns="234950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850"/>
              </a:spcBef>
            </a:pPr>
            <a:r>
              <a:rPr sz="2800" b="1" dirty="0">
                <a:latin typeface="Arial"/>
                <a:cs typeface="Arial"/>
              </a:rPr>
              <a:t>Management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00"/>
              </a:spcBef>
              <a:tabLst>
                <a:tab pos="664210" algn="l"/>
                <a:tab pos="124015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	</a:t>
            </a: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6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6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765"/>
              </a:spcBef>
            </a:pPr>
            <a:r>
              <a:rPr sz="1800" b="1" spc="-55" dirty="0">
                <a:latin typeface="Arial"/>
                <a:cs typeface="Arial"/>
              </a:rPr>
              <a:t>AIRWAY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67367" y="5245746"/>
            <a:ext cx="5721985" cy="1085850"/>
          </a:xfrm>
          <a:custGeom>
            <a:avLst/>
            <a:gdLst/>
            <a:ahLst/>
            <a:cxnLst/>
            <a:rect l="l" t="t" r="r" b="b"/>
            <a:pathLst>
              <a:path w="5721984" h="1085850">
                <a:moveTo>
                  <a:pt x="5596989" y="0"/>
                </a:moveTo>
                <a:lnTo>
                  <a:pt x="124599" y="0"/>
                </a:lnTo>
                <a:lnTo>
                  <a:pt x="76100" y="9791"/>
                </a:lnTo>
                <a:lnTo>
                  <a:pt x="36494" y="36494"/>
                </a:lnTo>
                <a:lnTo>
                  <a:pt x="9791" y="76099"/>
                </a:lnTo>
                <a:lnTo>
                  <a:pt x="0" y="124599"/>
                </a:lnTo>
                <a:lnTo>
                  <a:pt x="0" y="960677"/>
                </a:lnTo>
                <a:lnTo>
                  <a:pt x="9791" y="1009177"/>
                </a:lnTo>
                <a:lnTo>
                  <a:pt x="36494" y="1048782"/>
                </a:lnTo>
                <a:lnTo>
                  <a:pt x="76100" y="1075485"/>
                </a:lnTo>
                <a:lnTo>
                  <a:pt x="124599" y="1085277"/>
                </a:lnTo>
                <a:lnTo>
                  <a:pt x="5596989" y="1085277"/>
                </a:lnTo>
                <a:lnTo>
                  <a:pt x="5645489" y="1075485"/>
                </a:lnTo>
                <a:lnTo>
                  <a:pt x="5685094" y="1048782"/>
                </a:lnTo>
                <a:lnTo>
                  <a:pt x="5711797" y="1009177"/>
                </a:lnTo>
                <a:lnTo>
                  <a:pt x="5721588" y="960677"/>
                </a:lnTo>
                <a:lnTo>
                  <a:pt x="5721588" y="124599"/>
                </a:lnTo>
                <a:lnTo>
                  <a:pt x="5711797" y="76099"/>
                </a:lnTo>
                <a:lnTo>
                  <a:pt x="5685094" y="36494"/>
                </a:lnTo>
                <a:lnTo>
                  <a:pt x="5645489" y="9791"/>
                </a:lnTo>
                <a:lnTo>
                  <a:pt x="5596989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35023" y="5363971"/>
            <a:ext cx="398780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Arial MT"/>
                <a:cs typeface="Arial MT"/>
              </a:rPr>
              <a:t>Reassess casualty every 5–10 minutes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 change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status until </a:t>
            </a:r>
            <a:r>
              <a:rPr sz="1800" spc="-10" dirty="0">
                <a:latin typeface="Arial MT"/>
                <a:cs typeface="Arial MT"/>
              </a:rPr>
              <a:t>handoff </a:t>
            </a: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medical personnel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2735" y="5312664"/>
            <a:ext cx="954024" cy="83515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05531" y="2712001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89">
                <a:moveTo>
                  <a:pt x="360000" y="0"/>
                </a:moveTo>
                <a:lnTo>
                  <a:pt x="311150" y="3286"/>
                </a:lnTo>
                <a:lnTo>
                  <a:pt x="264298" y="12859"/>
                </a:lnTo>
                <a:lnTo>
                  <a:pt x="219872" y="28290"/>
                </a:lnTo>
                <a:lnTo>
                  <a:pt x="178301" y="49150"/>
                </a:lnTo>
                <a:lnTo>
                  <a:pt x="140015" y="75010"/>
                </a:lnTo>
                <a:lnTo>
                  <a:pt x="105441" y="105441"/>
                </a:lnTo>
                <a:lnTo>
                  <a:pt x="75010" y="140014"/>
                </a:lnTo>
                <a:lnTo>
                  <a:pt x="49150" y="178300"/>
                </a:lnTo>
                <a:lnTo>
                  <a:pt x="28290" y="219871"/>
                </a:lnTo>
                <a:lnTo>
                  <a:pt x="12859" y="264297"/>
                </a:lnTo>
                <a:lnTo>
                  <a:pt x="3286" y="311149"/>
                </a:lnTo>
                <a:lnTo>
                  <a:pt x="0" y="359999"/>
                </a:lnTo>
                <a:lnTo>
                  <a:pt x="3286" y="408849"/>
                </a:lnTo>
                <a:lnTo>
                  <a:pt x="12859" y="455701"/>
                </a:lnTo>
                <a:lnTo>
                  <a:pt x="28290" y="500127"/>
                </a:lnTo>
                <a:lnTo>
                  <a:pt x="49150" y="541698"/>
                </a:lnTo>
                <a:lnTo>
                  <a:pt x="75010" y="579984"/>
                </a:lnTo>
                <a:lnTo>
                  <a:pt x="105441" y="614557"/>
                </a:lnTo>
                <a:lnTo>
                  <a:pt x="140015" y="644989"/>
                </a:lnTo>
                <a:lnTo>
                  <a:pt x="178301" y="670849"/>
                </a:lnTo>
                <a:lnTo>
                  <a:pt x="219872" y="691709"/>
                </a:lnTo>
                <a:lnTo>
                  <a:pt x="264298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408850" y="716713"/>
                </a:lnTo>
                <a:lnTo>
                  <a:pt x="455702" y="707140"/>
                </a:lnTo>
                <a:lnTo>
                  <a:pt x="500128" y="691709"/>
                </a:lnTo>
                <a:lnTo>
                  <a:pt x="541699" y="670849"/>
                </a:lnTo>
                <a:lnTo>
                  <a:pt x="579985" y="644989"/>
                </a:lnTo>
                <a:lnTo>
                  <a:pt x="614558" y="614557"/>
                </a:lnTo>
                <a:lnTo>
                  <a:pt x="644989" y="579984"/>
                </a:lnTo>
                <a:lnTo>
                  <a:pt x="670849" y="541698"/>
                </a:lnTo>
                <a:lnTo>
                  <a:pt x="691709" y="500127"/>
                </a:lnTo>
                <a:lnTo>
                  <a:pt x="707140" y="455701"/>
                </a:lnTo>
                <a:lnTo>
                  <a:pt x="716713" y="408849"/>
                </a:lnTo>
                <a:lnTo>
                  <a:pt x="719999" y="359999"/>
                </a:lnTo>
                <a:lnTo>
                  <a:pt x="716713" y="311149"/>
                </a:lnTo>
                <a:lnTo>
                  <a:pt x="707140" y="264297"/>
                </a:lnTo>
                <a:lnTo>
                  <a:pt x="691709" y="219871"/>
                </a:lnTo>
                <a:lnTo>
                  <a:pt x="670849" y="178300"/>
                </a:lnTo>
                <a:lnTo>
                  <a:pt x="644989" y="140014"/>
                </a:lnTo>
                <a:lnTo>
                  <a:pt x="614558" y="105441"/>
                </a:lnTo>
                <a:lnTo>
                  <a:pt x="579985" y="75010"/>
                </a:lnTo>
                <a:lnTo>
                  <a:pt x="541699" y="49150"/>
                </a:lnTo>
                <a:lnTo>
                  <a:pt x="500128" y="28290"/>
                </a:lnTo>
                <a:lnTo>
                  <a:pt x="455702" y="12859"/>
                </a:lnTo>
                <a:lnTo>
                  <a:pt x="408850" y="3286"/>
                </a:lnTo>
                <a:lnTo>
                  <a:pt x="360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237990" y="386588"/>
            <a:ext cx="37166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CASUALTY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MONITORING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4819" y="947420"/>
            <a:ext cx="9821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ASSESSMENT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USING</a:t>
            </a:r>
            <a:r>
              <a:rPr sz="360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MARCH</a:t>
            </a:r>
            <a:r>
              <a:rPr sz="3600" spc="-15" dirty="0">
                <a:solidFill>
                  <a:srgbClr val="C00000"/>
                </a:solidFill>
              </a:rPr>
              <a:t> </a:t>
            </a:r>
            <a:r>
              <a:rPr sz="3600" spc="-120" dirty="0">
                <a:solidFill>
                  <a:srgbClr val="C00000"/>
                </a:solidFill>
              </a:rPr>
              <a:t>PAWS</a:t>
            </a:r>
            <a:r>
              <a:rPr sz="3600" spc="-15" dirty="0">
                <a:solidFill>
                  <a:srgbClr val="C00000"/>
                </a:solidFill>
              </a:rPr>
              <a:t> </a:t>
            </a:r>
            <a:r>
              <a:rPr sz="3600" spc="-60" dirty="0">
                <a:solidFill>
                  <a:srgbClr val="000000"/>
                </a:solidFill>
              </a:rPr>
              <a:t>(CONT.)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814858" y="2062904"/>
            <a:ext cx="2559050" cy="2085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"/>
                <a:cs typeface="Arial"/>
              </a:rPr>
              <a:t>Breathing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Rate</a:t>
            </a:r>
            <a:endParaRPr sz="2800" dirty="0">
              <a:latin typeface="Arial"/>
              <a:cs typeface="Arial"/>
            </a:endParaRPr>
          </a:p>
          <a:p>
            <a:pPr marR="56515" algn="ctr">
              <a:lnSpc>
                <a:spcPct val="100000"/>
              </a:lnSpc>
              <a:spcBef>
                <a:spcPts val="2575"/>
              </a:spcBef>
              <a:tabLst>
                <a:tab pos="161544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0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6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lang="en-US" sz="3200" spc="-6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spc="-81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lang="en-US" sz="3200" spc="-815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6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 dirty="0">
              <a:latin typeface="Arial Black"/>
              <a:cs typeface="Arial Black"/>
            </a:endParaRPr>
          </a:p>
          <a:p>
            <a:pPr marL="506730" marR="498475" algn="ctr">
              <a:lnSpc>
                <a:spcPts val="2110"/>
              </a:lnSpc>
              <a:spcBef>
                <a:spcPts val="2280"/>
              </a:spcBef>
            </a:pP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ESP</a:t>
            </a:r>
            <a:r>
              <a:rPr sz="1800" b="1" dirty="0">
                <a:latin typeface="Arial"/>
                <a:cs typeface="Arial"/>
              </a:rPr>
              <a:t>IR</a:t>
            </a:r>
            <a:r>
              <a:rPr sz="1800" b="1" spc="-13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TION  </a:t>
            </a:r>
            <a:r>
              <a:rPr sz="1800" b="1" spc="-20" dirty="0">
                <a:latin typeface="Arial"/>
                <a:cs typeface="Arial"/>
              </a:rPr>
              <a:t>BREATHING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70473" y="2746636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59999" y="0"/>
                </a:moveTo>
                <a:lnTo>
                  <a:pt x="311149" y="3286"/>
                </a:lnTo>
                <a:lnTo>
                  <a:pt x="264297" y="12859"/>
                </a:lnTo>
                <a:lnTo>
                  <a:pt x="219871" y="28290"/>
                </a:lnTo>
                <a:lnTo>
                  <a:pt x="178300" y="49150"/>
                </a:lnTo>
                <a:lnTo>
                  <a:pt x="140014" y="75010"/>
                </a:lnTo>
                <a:lnTo>
                  <a:pt x="105441" y="105441"/>
                </a:lnTo>
                <a:lnTo>
                  <a:pt x="75010" y="140014"/>
                </a:lnTo>
                <a:lnTo>
                  <a:pt x="49150" y="178300"/>
                </a:lnTo>
                <a:lnTo>
                  <a:pt x="28290" y="219871"/>
                </a:lnTo>
                <a:lnTo>
                  <a:pt x="12859" y="264297"/>
                </a:lnTo>
                <a:lnTo>
                  <a:pt x="3286" y="311149"/>
                </a:lnTo>
                <a:lnTo>
                  <a:pt x="0" y="359999"/>
                </a:lnTo>
                <a:lnTo>
                  <a:pt x="3286" y="408849"/>
                </a:lnTo>
                <a:lnTo>
                  <a:pt x="12859" y="455701"/>
                </a:lnTo>
                <a:lnTo>
                  <a:pt x="28290" y="500127"/>
                </a:lnTo>
                <a:lnTo>
                  <a:pt x="49150" y="541698"/>
                </a:lnTo>
                <a:lnTo>
                  <a:pt x="75010" y="579984"/>
                </a:lnTo>
                <a:lnTo>
                  <a:pt x="105441" y="614557"/>
                </a:lnTo>
                <a:lnTo>
                  <a:pt x="140014" y="644989"/>
                </a:lnTo>
                <a:lnTo>
                  <a:pt x="178300" y="670849"/>
                </a:lnTo>
                <a:lnTo>
                  <a:pt x="219871" y="691709"/>
                </a:lnTo>
                <a:lnTo>
                  <a:pt x="264297" y="707140"/>
                </a:lnTo>
                <a:lnTo>
                  <a:pt x="311149" y="716713"/>
                </a:lnTo>
                <a:lnTo>
                  <a:pt x="359999" y="719999"/>
                </a:lnTo>
                <a:lnTo>
                  <a:pt x="408849" y="716713"/>
                </a:lnTo>
                <a:lnTo>
                  <a:pt x="455701" y="707140"/>
                </a:lnTo>
                <a:lnTo>
                  <a:pt x="500127" y="691709"/>
                </a:lnTo>
                <a:lnTo>
                  <a:pt x="541698" y="670849"/>
                </a:lnTo>
                <a:lnTo>
                  <a:pt x="579984" y="644989"/>
                </a:lnTo>
                <a:lnTo>
                  <a:pt x="614557" y="614557"/>
                </a:lnTo>
                <a:lnTo>
                  <a:pt x="644989" y="579984"/>
                </a:lnTo>
                <a:lnTo>
                  <a:pt x="670849" y="541698"/>
                </a:lnTo>
                <a:lnTo>
                  <a:pt x="691709" y="500127"/>
                </a:lnTo>
                <a:lnTo>
                  <a:pt x="707140" y="455701"/>
                </a:lnTo>
                <a:lnTo>
                  <a:pt x="716713" y="408849"/>
                </a:lnTo>
                <a:lnTo>
                  <a:pt x="719999" y="359999"/>
                </a:lnTo>
                <a:lnTo>
                  <a:pt x="716713" y="311149"/>
                </a:lnTo>
                <a:lnTo>
                  <a:pt x="707140" y="264297"/>
                </a:lnTo>
                <a:lnTo>
                  <a:pt x="691709" y="219871"/>
                </a:lnTo>
                <a:lnTo>
                  <a:pt x="670849" y="178300"/>
                </a:lnTo>
                <a:lnTo>
                  <a:pt x="644989" y="140014"/>
                </a:lnTo>
                <a:lnTo>
                  <a:pt x="614557" y="105441"/>
                </a:lnTo>
                <a:lnTo>
                  <a:pt x="579984" y="75010"/>
                </a:lnTo>
                <a:lnTo>
                  <a:pt x="541698" y="49150"/>
                </a:lnTo>
                <a:lnTo>
                  <a:pt x="500127" y="28290"/>
                </a:lnTo>
                <a:lnTo>
                  <a:pt x="455701" y="12859"/>
                </a:lnTo>
                <a:lnTo>
                  <a:pt x="408849" y="3286"/>
                </a:lnTo>
                <a:lnTo>
                  <a:pt x="359999" y="0"/>
                </a:lnTo>
                <a:close/>
              </a:path>
            </a:pathLst>
          </a:custGeom>
          <a:solidFill>
            <a:srgbClr val="F26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67256" y="2073147"/>
            <a:ext cx="2431415" cy="181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Pulse</a:t>
            </a:r>
            <a:endParaRPr sz="2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75"/>
              </a:spcBef>
              <a:tabLst>
                <a:tab pos="149225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0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6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	</a:t>
            </a:r>
            <a:r>
              <a:rPr sz="3200" spc="-152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lang="en-US" sz="3200" spc="-152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spc="-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lang="en-US" sz="3200" spc="-5" dirty="0">
                <a:solidFill>
                  <a:srgbClr val="2E3334"/>
                </a:solidFill>
                <a:latin typeface="Arial Black"/>
                <a:cs typeface="Arial Black"/>
              </a:rPr>
              <a:t> 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 dirty="0">
              <a:latin typeface="Arial Black"/>
              <a:cs typeface="Arial Black"/>
            </a:endParaRPr>
          </a:p>
          <a:p>
            <a:pPr marL="468630">
              <a:lnSpc>
                <a:spcPct val="100000"/>
              </a:lnSpc>
              <a:spcBef>
                <a:spcPts val="2170"/>
              </a:spcBef>
            </a:pPr>
            <a:r>
              <a:rPr sz="1800" b="1" spc="-15" dirty="0">
                <a:latin typeface="Arial"/>
                <a:cs typeface="Arial"/>
              </a:rPr>
              <a:t>CIRCULATION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659368" y="4184903"/>
            <a:ext cx="3157855" cy="2246630"/>
            <a:chOff x="8659368" y="4184903"/>
            <a:chExt cx="3157855" cy="224663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59368" y="4184903"/>
              <a:ext cx="1557527" cy="22463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6520" y="4184903"/>
              <a:ext cx="1560576" cy="224637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03672" y="5180076"/>
            <a:ext cx="7898130" cy="12446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00"/>
              </a:spcBef>
              <a:buClr>
                <a:srgbClr val="F16232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Document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changes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status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casualty’s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DD</a:t>
            </a:r>
            <a:r>
              <a:rPr sz="2000" spc="-5" dirty="0">
                <a:latin typeface="Arial MT"/>
                <a:cs typeface="Arial MT"/>
              </a:rPr>
              <a:t> Form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1380</a:t>
            </a:r>
            <a:endParaRPr sz="200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Clr>
                <a:srgbClr val="F16232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Arial MT"/>
                <a:cs typeface="Arial MT"/>
              </a:rPr>
              <a:t>If </a:t>
            </a:r>
            <a:r>
              <a:rPr sz="2000" dirty="0">
                <a:latin typeface="Arial MT"/>
                <a:cs typeface="Arial MT"/>
              </a:rPr>
              <a:t>medical </a:t>
            </a:r>
            <a:r>
              <a:rPr sz="2000" spc="-5" dirty="0">
                <a:latin typeface="Arial MT"/>
                <a:cs typeface="Arial MT"/>
              </a:rPr>
              <a:t>personnel arrive </a:t>
            </a:r>
            <a:r>
              <a:rPr sz="2000" dirty="0">
                <a:latin typeface="Arial MT"/>
                <a:cs typeface="Arial MT"/>
              </a:rPr>
              <a:t>in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middle of </a:t>
            </a:r>
            <a:r>
              <a:rPr sz="2000" spc="-5" dirty="0">
                <a:latin typeface="Arial MT"/>
                <a:cs typeface="Arial MT"/>
              </a:rPr>
              <a:t>reassessment, stop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hand</a:t>
            </a:r>
            <a:r>
              <a:rPr sz="2000" spc="-15" dirty="0">
                <a:latin typeface="Arial MT"/>
                <a:cs typeface="Arial MT"/>
              </a:rPr>
              <a:t> off </a:t>
            </a:r>
            <a:r>
              <a:rPr sz="2000" spc="-5" dirty="0">
                <a:latin typeface="Arial MT"/>
                <a:cs typeface="Arial MT"/>
              </a:rPr>
              <a:t>casualty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immediately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2477" y="5817074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2477" y="532976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16330" y="2745529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00" y="0"/>
                </a:moveTo>
                <a:lnTo>
                  <a:pt x="311150" y="3286"/>
                </a:lnTo>
                <a:lnTo>
                  <a:pt x="264298" y="12859"/>
                </a:lnTo>
                <a:lnTo>
                  <a:pt x="219872" y="28290"/>
                </a:lnTo>
                <a:lnTo>
                  <a:pt x="178301" y="49150"/>
                </a:lnTo>
                <a:lnTo>
                  <a:pt x="140015" y="75010"/>
                </a:lnTo>
                <a:lnTo>
                  <a:pt x="105441" y="105441"/>
                </a:lnTo>
                <a:lnTo>
                  <a:pt x="75010" y="140014"/>
                </a:lnTo>
                <a:lnTo>
                  <a:pt x="49150" y="178300"/>
                </a:lnTo>
                <a:lnTo>
                  <a:pt x="28290" y="219871"/>
                </a:lnTo>
                <a:lnTo>
                  <a:pt x="12859" y="264297"/>
                </a:lnTo>
                <a:lnTo>
                  <a:pt x="3286" y="311149"/>
                </a:lnTo>
                <a:lnTo>
                  <a:pt x="0" y="359999"/>
                </a:lnTo>
                <a:lnTo>
                  <a:pt x="3286" y="408849"/>
                </a:lnTo>
                <a:lnTo>
                  <a:pt x="12859" y="455701"/>
                </a:lnTo>
                <a:lnTo>
                  <a:pt x="28290" y="500127"/>
                </a:lnTo>
                <a:lnTo>
                  <a:pt x="49150" y="541698"/>
                </a:lnTo>
                <a:lnTo>
                  <a:pt x="75010" y="579984"/>
                </a:lnTo>
                <a:lnTo>
                  <a:pt x="105441" y="614557"/>
                </a:lnTo>
                <a:lnTo>
                  <a:pt x="140015" y="644989"/>
                </a:lnTo>
                <a:lnTo>
                  <a:pt x="178301" y="670849"/>
                </a:lnTo>
                <a:lnTo>
                  <a:pt x="219872" y="691709"/>
                </a:lnTo>
                <a:lnTo>
                  <a:pt x="264298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408850" y="716713"/>
                </a:lnTo>
                <a:lnTo>
                  <a:pt x="455702" y="707140"/>
                </a:lnTo>
                <a:lnTo>
                  <a:pt x="500128" y="691709"/>
                </a:lnTo>
                <a:lnTo>
                  <a:pt x="541699" y="670849"/>
                </a:lnTo>
                <a:lnTo>
                  <a:pt x="579985" y="644989"/>
                </a:lnTo>
                <a:lnTo>
                  <a:pt x="614558" y="614557"/>
                </a:lnTo>
                <a:lnTo>
                  <a:pt x="644989" y="579984"/>
                </a:lnTo>
                <a:lnTo>
                  <a:pt x="670849" y="541698"/>
                </a:lnTo>
                <a:lnTo>
                  <a:pt x="691709" y="500127"/>
                </a:lnTo>
                <a:lnTo>
                  <a:pt x="707140" y="455701"/>
                </a:lnTo>
                <a:lnTo>
                  <a:pt x="716713" y="408849"/>
                </a:lnTo>
                <a:lnTo>
                  <a:pt x="719999" y="359999"/>
                </a:lnTo>
                <a:lnTo>
                  <a:pt x="716713" y="311149"/>
                </a:lnTo>
                <a:lnTo>
                  <a:pt x="707140" y="264297"/>
                </a:lnTo>
                <a:lnTo>
                  <a:pt x="691709" y="219871"/>
                </a:lnTo>
                <a:lnTo>
                  <a:pt x="670849" y="178300"/>
                </a:lnTo>
                <a:lnTo>
                  <a:pt x="644989" y="140014"/>
                </a:lnTo>
                <a:lnTo>
                  <a:pt x="614558" y="105441"/>
                </a:lnTo>
                <a:lnTo>
                  <a:pt x="579985" y="75010"/>
                </a:lnTo>
                <a:lnTo>
                  <a:pt x="541699" y="49150"/>
                </a:lnTo>
                <a:lnTo>
                  <a:pt x="500128" y="28290"/>
                </a:lnTo>
                <a:lnTo>
                  <a:pt x="455702" y="12859"/>
                </a:lnTo>
                <a:lnTo>
                  <a:pt x="408850" y="3286"/>
                </a:lnTo>
                <a:lnTo>
                  <a:pt x="360000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675467" y="2109723"/>
            <a:ext cx="4102100" cy="2045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"/>
                <a:cs typeface="Arial"/>
              </a:rPr>
              <a:t>Level</a:t>
            </a:r>
            <a:r>
              <a:rPr sz="2800" b="1" spc="-3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Consciousness</a:t>
            </a:r>
            <a:endParaRPr sz="2800">
              <a:latin typeface="Arial"/>
              <a:cs typeface="Arial"/>
            </a:endParaRPr>
          </a:p>
          <a:p>
            <a:pPr marR="13335" algn="ctr">
              <a:lnSpc>
                <a:spcPct val="100000"/>
              </a:lnSpc>
              <a:spcBef>
                <a:spcPts val="2285"/>
              </a:spcBef>
              <a:tabLst>
                <a:tab pos="192087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</a:t>
            </a:r>
            <a:r>
              <a:rPr sz="3200" spc="-30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6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1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	</a:t>
            </a: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  <a:p>
            <a:pPr marL="1169035" marR="1159510" indent="-635" algn="ctr">
              <a:lnSpc>
                <a:spcPts val="2090"/>
              </a:lnSpc>
              <a:spcBef>
                <a:spcPts val="2300"/>
              </a:spcBef>
            </a:pPr>
            <a:r>
              <a:rPr sz="1800" b="1" spc="-5" dirty="0">
                <a:latin typeface="Arial"/>
                <a:cs typeface="Arial"/>
              </a:rPr>
              <a:t>HYPOTHERMIA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HEAD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INJURIES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4808" y="5081015"/>
            <a:ext cx="2197608" cy="117348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1168" y="1911095"/>
            <a:ext cx="5724144" cy="462686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CASUALTY</a:t>
            </a:r>
            <a:r>
              <a:rPr spc="-100" dirty="0"/>
              <a:t> </a:t>
            </a:r>
            <a:r>
              <a:rPr spc="-10" dirty="0"/>
              <a:t>MONITORING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39351" y="947420"/>
            <a:ext cx="63919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LEVEL</a:t>
            </a:r>
            <a:r>
              <a:rPr sz="3600" b="1" spc="-9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CONSCIOUSNESS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9740" y="1699259"/>
            <a:ext cx="6189980" cy="33020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355"/>
              </a:spcBef>
            </a:pPr>
            <a:r>
              <a:rPr sz="2000" dirty="0">
                <a:latin typeface="Arial MT"/>
                <a:cs typeface="Arial MT"/>
              </a:rPr>
              <a:t>Check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every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15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minutes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(or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if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seriously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wounded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every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5–10)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decrease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AVPU:</a:t>
            </a:r>
            <a:endParaRPr sz="2000">
              <a:latin typeface="Arial MT"/>
              <a:cs typeface="Arial MT"/>
            </a:endParaRPr>
          </a:p>
          <a:p>
            <a:pPr marL="469265">
              <a:lnSpc>
                <a:spcPct val="100000"/>
              </a:lnSpc>
              <a:spcBef>
                <a:spcPts val="185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000" dirty="0">
                <a:latin typeface="Arial MT"/>
                <a:cs typeface="Arial MT"/>
              </a:rPr>
              <a:t>lert</a:t>
            </a:r>
            <a:endParaRPr sz="2000">
              <a:latin typeface="Arial MT"/>
              <a:cs typeface="Arial MT"/>
            </a:endParaRPr>
          </a:p>
          <a:p>
            <a:pPr marL="469265" marR="4977765">
              <a:lnSpc>
                <a:spcPct val="109000"/>
              </a:lnSpc>
              <a:spcBef>
                <a:spcPts val="70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5" dirty="0">
                <a:latin typeface="Arial MT"/>
                <a:cs typeface="Arial MT"/>
              </a:rPr>
              <a:t>r</a:t>
            </a:r>
            <a:r>
              <a:rPr sz="2000" dirty="0">
                <a:latin typeface="Arial MT"/>
                <a:cs typeface="Arial MT"/>
              </a:rPr>
              <a:t>bal 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2000" dirty="0">
                <a:latin typeface="Arial MT"/>
                <a:cs typeface="Arial MT"/>
              </a:rPr>
              <a:t>ain</a:t>
            </a:r>
            <a:endParaRPr sz="2000">
              <a:latin typeface="Arial MT"/>
              <a:cs typeface="Arial MT"/>
            </a:endParaRPr>
          </a:p>
          <a:p>
            <a:pPr marL="469265">
              <a:lnSpc>
                <a:spcPct val="100000"/>
              </a:lnSpc>
              <a:spcBef>
                <a:spcPts val="290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sz="2000" dirty="0">
                <a:latin typeface="Arial MT"/>
                <a:cs typeface="Arial MT"/>
              </a:rPr>
              <a:t>nconscious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000" dirty="0">
                <a:latin typeface="Arial MT"/>
                <a:cs typeface="Arial MT"/>
              </a:rPr>
              <a:t>This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could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indicate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condition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worsening</a:t>
            </a:r>
            <a:endParaRPr sz="2000">
              <a:latin typeface="Arial MT"/>
              <a:cs typeface="Arial MT"/>
            </a:endParaRPr>
          </a:p>
          <a:p>
            <a:pPr marL="12700" marR="130810">
              <a:lnSpc>
                <a:spcPct val="89500"/>
              </a:lnSpc>
              <a:spcBef>
                <a:spcPts val="975"/>
              </a:spcBef>
            </a:pPr>
            <a:r>
              <a:rPr sz="2000" spc="-5" dirty="0">
                <a:latin typeface="Arial MT"/>
                <a:cs typeface="Arial MT"/>
              </a:rPr>
              <a:t>If casualty </a:t>
            </a:r>
            <a:r>
              <a:rPr sz="2000" dirty="0">
                <a:latin typeface="Arial MT"/>
                <a:cs typeface="Arial MT"/>
              </a:rPr>
              <a:t>is not </a:t>
            </a:r>
            <a:r>
              <a:rPr sz="2000" b="1" dirty="0">
                <a:solidFill>
                  <a:srgbClr val="D93C44"/>
                </a:solidFill>
                <a:latin typeface="Arial"/>
                <a:cs typeface="Arial"/>
              </a:rPr>
              <a:t>ALERT</a:t>
            </a:r>
            <a:r>
              <a:rPr sz="2000" dirty="0">
                <a:latin typeface="Arial MT"/>
                <a:cs typeface="Arial MT"/>
              </a:rPr>
              <a:t>, indicating </a:t>
            </a:r>
            <a:r>
              <a:rPr sz="2000" spc="-5" dirty="0">
                <a:latin typeface="Arial MT"/>
                <a:cs typeface="Arial MT"/>
              </a:rPr>
              <a:t>decreased mental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status, the casualty </a:t>
            </a:r>
            <a:r>
              <a:rPr sz="2000" dirty="0">
                <a:latin typeface="Arial MT"/>
                <a:cs typeface="Arial MT"/>
              </a:rPr>
              <a:t>should not have weapons or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communications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equipment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48555" y="1738048"/>
            <a:ext cx="114300" cy="3268345"/>
            <a:chOff x="5148555" y="1738048"/>
            <a:chExt cx="114300" cy="3268345"/>
          </a:xfrm>
        </p:grpSpPr>
        <p:sp>
          <p:nvSpPr>
            <p:cNvPr id="8" name="object 8"/>
            <p:cNvSpPr/>
            <p:nvPr/>
          </p:nvSpPr>
          <p:spPr>
            <a:xfrm>
              <a:off x="5205705" y="4133247"/>
              <a:ext cx="0" cy="873125"/>
            </a:xfrm>
            <a:custGeom>
              <a:avLst/>
              <a:gdLst/>
              <a:ahLst/>
              <a:cxnLst/>
              <a:rect l="l" t="t" r="r" b="b"/>
              <a:pathLst>
                <a:path h="873125">
                  <a:moveTo>
                    <a:pt x="0" y="87261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05705" y="3741824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05705" y="1738048"/>
              <a:ext cx="0" cy="548640"/>
            </a:xfrm>
            <a:custGeom>
              <a:avLst/>
              <a:gdLst/>
              <a:ahLst/>
              <a:cxnLst/>
              <a:rect l="l" t="t" r="r" b="b"/>
              <a:pathLst>
                <a:path h="548639">
                  <a:moveTo>
                    <a:pt x="0" y="54817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38616" y="5004815"/>
            <a:ext cx="1267968" cy="1551431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41038" y="331723"/>
            <a:ext cx="37166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CASUALTY</a:t>
            </a:r>
            <a:r>
              <a:rPr spc="-100" dirty="0"/>
              <a:t> </a:t>
            </a:r>
            <a:r>
              <a:rPr spc="-10" dirty="0"/>
              <a:t>MONITORING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32100" y="713738"/>
            <a:ext cx="6527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70" dirty="0">
                <a:solidFill>
                  <a:srgbClr val="FFFFFF"/>
                </a:solidFill>
                <a:latin typeface="Arial"/>
                <a:cs typeface="Arial"/>
              </a:rPr>
              <a:t>AVPU</a:t>
            </a:r>
            <a:r>
              <a:rPr sz="36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40" dirty="0">
                <a:solidFill>
                  <a:srgbClr val="FFFFFF"/>
                </a:solidFill>
                <a:latin typeface="Arial"/>
                <a:cs typeface="Arial"/>
              </a:rPr>
              <a:t>HOW-TO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1" name="18. AVPU-CLS-HT(TFC)">
            <a:hlinkClick r:id="" action="ppaction://media"/>
            <a:extLst>
              <a:ext uri="{FF2B5EF4-FFF2-40B4-BE49-F238E27FC236}">
                <a16:creationId xmlns:a16="http://schemas.microsoft.com/office/drawing/2014/main" id="{8129FD6E-C59A-86A2-7C73-18F1E3DCC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4368" y="1296922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CASUALTY</a:t>
            </a:r>
            <a:r>
              <a:rPr spc="-100" dirty="0"/>
              <a:t> </a:t>
            </a:r>
            <a:r>
              <a:rPr spc="-10" dirty="0"/>
              <a:t>MONITORING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78223" y="947420"/>
            <a:ext cx="4115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CHECKING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PULSE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91013" y="4074112"/>
            <a:ext cx="3608070" cy="2397125"/>
          </a:xfrm>
          <a:custGeom>
            <a:avLst/>
            <a:gdLst/>
            <a:ahLst/>
            <a:cxnLst/>
            <a:rect l="l" t="t" r="r" b="b"/>
            <a:pathLst>
              <a:path w="3608070" h="2397125">
                <a:moveTo>
                  <a:pt x="3494274" y="0"/>
                </a:moveTo>
                <a:lnTo>
                  <a:pt x="113573" y="0"/>
                </a:lnTo>
                <a:lnTo>
                  <a:pt x="69365" y="8925"/>
                </a:lnTo>
                <a:lnTo>
                  <a:pt x="33264" y="33264"/>
                </a:lnTo>
                <a:lnTo>
                  <a:pt x="8925" y="69365"/>
                </a:lnTo>
                <a:lnTo>
                  <a:pt x="0" y="113573"/>
                </a:lnTo>
                <a:lnTo>
                  <a:pt x="0" y="2283030"/>
                </a:lnTo>
                <a:lnTo>
                  <a:pt x="8925" y="2327238"/>
                </a:lnTo>
                <a:lnTo>
                  <a:pt x="33264" y="2363339"/>
                </a:lnTo>
                <a:lnTo>
                  <a:pt x="69365" y="2387679"/>
                </a:lnTo>
                <a:lnTo>
                  <a:pt x="113573" y="2396604"/>
                </a:lnTo>
                <a:lnTo>
                  <a:pt x="3494274" y="2396604"/>
                </a:lnTo>
                <a:lnTo>
                  <a:pt x="3538481" y="2387679"/>
                </a:lnTo>
                <a:lnTo>
                  <a:pt x="3574582" y="2363339"/>
                </a:lnTo>
                <a:lnTo>
                  <a:pt x="3598922" y="2327238"/>
                </a:lnTo>
                <a:lnTo>
                  <a:pt x="3607847" y="2283030"/>
                </a:lnTo>
                <a:lnTo>
                  <a:pt x="3607847" y="113573"/>
                </a:lnTo>
                <a:lnTo>
                  <a:pt x="3598922" y="69365"/>
                </a:lnTo>
                <a:lnTo>
                  <a:pt x="3574582" y="33264"/>
                </a:lnTo>
                <a:lnTo>
                  <a:pt x="3538481" y="8925"/>
                </a:lnTo>
                <a:lnTo>
                  <a:pt x="3494274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75269" y="4257547"/>
            <a:ext cx="276415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IMPORTANT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5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NS</a:t>
            </a:r>
            <a:r>
              <a:rPr sz="2400" b="1" spc="-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DER</a:t>
            </a:r>
            <a:r>
              <a:rPr sz="2400" b="1" spc="-175" dirty="0">
                <a:latin typeface="Arial"/>
                <a:cs typeface="Arial"/>
              </a:rPr>
              <a:t>A</a:t>
            </a:r>
            <a:r>
              <a:rPr sz="2400" b="1" spc="-5" dirty="0">
                <a:latin typeface="Arial"/>
                <a:cs typeface="Arial"/>
              </a:rPr>
              <a:t>TIO</a:t>
            </a:r>
            <a:r>
              <a:rPr sz="2400" b="1" dirty="0">
                <a:latin typeface="Arial"/>
                <a:cs typeface="Arial"/>
              </a:rPr>
              <a:t>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6937" y="5045964"/>
            <a:ext cx="305562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 MT"/>
                <a:cs typeface="Arial MT"/>
              </a:rPr>
              <a:t>Measure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number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felt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heartbeats </a:t>
            </a:r>
            <a:r>
              <a:rPr sz="2000" dirty="0">
                <a:latin typeface="Arial MT"/>
                <a:cs typeface="Arial MT"/>
              </a:rPr>
              <a:t>in </a:t>
            </a:r>
            <a:r>
              <a:rPr sz="2000" b="1" dirty="0">
                <a:latin typeface="Arial"/>
                <a:cs typeface="Arial"/>
              </a:rPr>
              <a:t>1 </a:t>
            </a:r>
            <a:r>
              <a:rPr sz="2000" b="1" spc="-5" dirty="0">
                <a:latin typeface="Arial"/>
                <a:cs typeface="Arial"/>
              </a:rPr>
              <a:t>MINUTE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" dirty="0">
                <a:latin typeface="Arial MT"/>
                <a:cs typeface="Arial MT"/>
              </a:rPr>
              <a:t>record </a:t>
            </a:r>
            <a:r>
              <a:rPr sz="2000" dirty="0">
                <a:latin typeface="Arial MT"/>
                <a:cs typeface="Arial MT"/>
              </a:rPr>
              <a:t>on </a:t>
            </a:r>
            <a:r>
              <a:rPr sz="2000" spc="-5" dirty="0">
                <a:latin typeface="Arial MT"/>
                <a:cs typeface="Arial MT"/>
              </a:rPr>
              <a:t>casualty’s </a:t>
            </a:r>
            <a:r>
              <a:rPr sz="2000" dirty="0">
                <a:latin typeface="Arial MT"/>
                <a:cs typeface="Arial MT"/>
              </a:rPr>
              <a:t> DD</a:t>
            </a:r>
            <a:r>
              <a:rPr sz="2000" spc="-5" dirty="0">
                <a:latin typeface="Arial MT"/>
                <a:cs typeface="Arial MT"/>
              </a:rPr>
              <a:t> Form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1380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07473" y="5128313"/>
            <a:ext cx="0" cy="1157605"/>
          </a:xfrm>
          <a:custGeom>
            <a:avLst/>
            <a:gdLst/>
            <a:ahLst/>
            <a:cxnLst/>
            <a:rect l="l" t="t" r="r" b="b"/>
            <a:pathLst>
              <a:path h="1157604">
                <a:moveTo>
                  <a:pt x="0" y="115745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07661" y="5162803"/>
            <a:ext cx="1574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RADIAL</a:t>
            </a:r>
            <a:r>
              <a:rPr sz="18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(wrist)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64861" y="5427979"/>
            <a:ext cx="3023235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dirty="0">
                <a:latin typeface="Arial MT"/>
                <a:cs typeface="Arial MT"/>
              </a:rPr>
              <a:t>No </a:t>
            </a:r>
            <a:r>
              <a:rPr sz="1800" spc="-5" dirty="0">
                <a:latin typeface="Arial MT"/>
                <a:cs typeface="Arial MT"/>
              </a:rPr>
              <a:t>radial pulse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an indicator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shock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34093" y="5497044"/>
            <a:ext cx="0" cy="480059"/>
          </a:xfrm>
          <a:custGeom>
            <a:avLst/>
            <a:gdLst/>
            <a:ahLst/>
            <a:cxnLst/>
            <a:rect l="l" t="t" r="r" b="b"/>
            <a:pathLst>
              <a:path h="480060">
                <a:moveTo>
                  <a:pt x="0" y="47960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3088" y="2218944"/>
            <a:ext cx="4209288" cy="272796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1153" y="5123179"/>
            <a:ext cx="176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CAROTID</a:t>
            </a:r>
            <a:r>
              <a:rPr sz="18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(neck)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8352" y="5440171"/>
            <a:ext cx="3023235" cy="103759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ct val="89600"/>
              </a:lnSpc>
              <a:spcBef>
                <a:spcPts val="325"/>
              </a:spcBef>
            </a:pPr>
            <a:r>
              <a:rPr sz="1800" spc="-5" dirty="0">
                <a:latin typeface="Arial MT"/>
                <a:cs typeface="Arial MT"/>
              </a:rPr>
              <a:t>If casualty status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noted to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 deteriorating when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assessed, reassess using 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MARCH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PAWS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sequence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8518" y="5453925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4">
                <a:moveTo>
                  <a:pt x="0" y="92887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2218944"/>
            <a:ext cx="3691128" cy="268833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8839968" y="3455593"/>
            <a:ext cx="132715" cy="114300"/>
          </a:xfrm>
          <a:custGeom>
            <a:avLst/>
            <a:gdLst/>
            <a:ahLst/>
            <a:cxnLst/>
            <a:rect l="l" t="t" r="r" b="b"/>
            <a:pathLst>
              <a:path w="132715" h="114300">
                <a:moveTo>
                  <a:pt x="66146" y="0"/>
                </a:moveTo>
                <a:lnTo>
                  <a:pt x="0" y="114046"/>
                </a:lnTo>
                <a:lnTo>
                  <a:pt x="132293" y="114046"/>
                </a:lnTo>
                <a:lnTo>
                  <a:pt x="66146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418735" y="3336035"/>
            <a:ext cx="3688715" cy="56197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644525">
              <a:lnSpc>
                <a:spcPct val="100000"/>
              </a:lnSpc>
              <a:spcBef>
                <a:spcPts val="530"/>
              </a:spcBef>
            </a:pPr>
            <a:r>
              <a:rPr sz="1400" b="1" spc="-5" dirty="0">
                <a:latin typeface="Arial"/>
                <a:cs typeface="Arial"/>
              </a:rPr>
              <a:t>RADIAL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&amp;</a:t>
            </a:r>
            <a:r>
              <a:rPr sz="1400" b="1" spc="-5" dirty="0">
                <a:latin typeface="Arial"/>
                <a:cs typeface="Arial"/>
              </a:rPr>
              <a:t> CAROTID PULSE VIDEO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400" spc="-10" dirty="0">
                <a:latin typeface="Arial MT"/>
                <a:cs typeface="Arial MT"/>
              </a:rPr>
              <a:t>Video </a:t>
            </a:r>
            <a:r>
              <a:rPr sz="1400" spc="-5" dirty="0">
                <a:latin typeface="Arial MT"/>
                <a:cs typeface="Arial MT"/>
              </a:rPr>
              <a:t>can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be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found on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DeployedMedicine.com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96530" y="1386974"/>
            <a:ext cx="3541383" cy="199202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#TCCC-CLS-PPT-18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694</Words>
  <Application>Microsoft Office PowerPoint</Application>
  <PresentationFormat>Widescreen</PresentationFormat>
  <Paragraphs>146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Arial MT</vt:lpstr>
      <vt:lpstr>Calibri</vt:lpstr>
      <vt:lpstr>Times New Roman</vt:lpstr>
      <vt:lpstr>Wingdings</vt:lpstr>
      <vt:lpstr>Office Theme</vt:lpstr>
      <vt:lpstr>PowerPoint Presentation</vt:lpstr>
      <vt:lpstr>TACTICAL COMBAT CASUALTY CARE (TCCC)  ROLE-BASED TRAINING SPECTRUM</vt:lpstr>
      <vt:lpstr>TERMINAL LEARNING OBJECTIVE</vt:lpstr>
      <vt:lpstr>Three PHASES of TCCC</vt:lpstr>
      <vt:lpstr>ASSESSMENT USING MARCH PAWS</vt:lpstr>
      <vt:lpstr>ASSESSMENT USING MARCH PAWS (CONT.)</vt:lpstr>
      <vt:lpstr>CASUALTY MONITORING</vt:lpstr>
      <vt:lpstr>CASUALTY MONITORING</vt:lpstr>
      <vt:lpstr>CASUALTY MONITORING</vt:lpstr>
      <vt:lpstr>CASUALTY MONITORING</vt:lpstr>
      <vt:lpstr>CASUALTY MONITORING</vt:lpstr>
      <vt:lpstr>CASUALTY MONITORING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1</cp:revision>
  <dcterms:created xsi:type="dcterms:W3CDTF">2023-02-05T20:33:01Z</dcterms:created>
  <dcterms:modified xsi:type="dcterms:W3CDTF">2023-02-25T16:21:02Z</dcterms:modified>
</cp:coreProperties>
</file>